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4"/>
  </p:sldMasterIdLst>
  <p:notesMasterIdLst>
    <p:notesMasterId r:id="rId17"/>
  </p:notesMasterIdLst>
  <p:sldIdLst>
    <p:sldId id="1864" r:id="rId5"/>
    <p:sldId id="1846" r:id="rId6"/>
    <p:sldId id="1845" r:id="rId7"/>
    <p:sldId id="1848" r:id="rId8"/>
    <p:sldId id="1869" r:id="rId9"/>
    <p:sldId id="1849" r:id="rId10"/>
    <p:sldId id="1866" r:id="rId11"/>
    <p:sldId id="1852" r:id="rId12"/>
    <p:sldId id="1865" r:id="rId13"/>
    <p:sldId id="1868" r:id="rId14"/>
    <p:sldId id="1859" r:id="rId15"/>
    <p:sldId id="1867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000"/>
    <a:srgbClr val="FF2625"/>
    <a:srgbClr val="FE4387"/>
    <a:srgbClr val="007788"/>
    <a:srgbClr val="297C2A"/>
    <a:srgbClr val="01C2D1"/>
    <a:srgbClr val="D6D734"/>
    <a:srgbClr val="005C68"/>
    <a:srgbClr val="3B2E58"/>
    <a:srgbClr val="6B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3"/>
  </p:normalViewPr>
  <p:slideViewPr>
    <p:cSldViewPr snapToGrid="0">
      <p:cViewPr>
        <p:scale>
          <a:sx n="90" d="100"/>
          <a:sy n="90" d="100"/>
        </p:scale>
        <p:origin x="84" y="594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77DCA-B9A7-4800-AA76-B8ED1F56B8E6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C42E2FCA-FAE3-43B1-A413-D4CB17094E1C}">
      <dgm:prSet phldrT="[Text]"/>
      <dgm:spPr>
        <a:ln>
          <a:solidFill>
            <a:schemeClr val="accent3">
              <a:lumMod val="75000"/>
            </a:schemeClr>
          </a:solidFill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gm:spPr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22 individuals connected to NOSTOS’ employment services</a:t>
          </a:r>
          <a:endParaRPr lang="el-GR" dirty="0">
            <a:solidFill>
              <a:schemeClr val="accent1">
                <a:lumMod val="75000"/>
              </a:schemeClr>
            </a:solidFill>
          </a:endParaRPr>
        </a:p>
      </dgm:t>
    </dgm:pt>
    <dgm:pt modelId="{92715C63-0159-4B5A-9D90-6DAB80A68AD1}" type="parTrans" cxnId="{87A4D4F1-0CF9-4F2E-B94F-CF32759B6AAE}">
      <dgm:prSet/>
      <dgm:spPr/>
      <dgm:t>
        <a:bodyPr/>
        <a:lstStyle/>
        <a:p>
          <a:endParaRPr lang="el-GR"/>
        </a:p>
      </dgm:t>
    </dgm:pt>
    <dgm:pt modelId="{B74F0A04-0022-4F47-B3E4-D423CAAA11E6}" type="sibTrans" cxnId="{87A4D4F1-0CF9-4F2E-B94F-CF32759B6AAE}">
      <dgm:prSet/>
      <dgm:spPr/>
      <dgm:t>
        <a:bodyPr/>
        <a:lstStyle/>
        <a:p>
          <a:endParaRPr lang="el-GR"/>
        </a:p>
      </dgm:t>
    </dgm:pt>
    <dgm:pt modelId="{AFFC67AA-84A2-4FA8-90C0-DE81975E66B1}">
      <dgm:prSet phldrT="[Text]"/>
      <dgm:spPr>
        <a:ln>
          <a:solidFill>
            <a:schemeClr val="accent3">
              <a:lumMod val="75000"/>
            </a:schemeClr>
          </a:solidFill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gm:spPr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15 individuals matched to job offers</a:t>
          </a:r>
          <a:endParaRPr lang="el-GR" dirty="0">
            <a:solidFill>
              <a:schemeClr val="accent1">
                <a:lumMod val="75000"/>
              </a:schemeClr>
            </a:solidFill>
          </a:endParaRPr>
        </a:p>
      </dgm:t>
    </dgm:pt>
    <dgm:pt modelId="{087F42DD-17F7-40AB-A1BB-295B71FE2ACC}" type="parTrans" cxnId="{1DF61E8A-B196-41DA-AE29-FC8A348525D8}">
      <dgm:prSet/>
      <dgm:spPr/>
      <dgm:t>
        <a:bodyPr/>
        <a:lstStyle/>
        <a:p>
          <a:endParaRPr lang="el-GR"/>
        </a:p>
      </dgm:t>
    </dgm:pt>
    <dgm:pt modelId="{5A9BC3D8-82C7-45BC-8281-CE2802B63BAF}" type="sibTrans" cxnId="{1DF61E8A-B196-41DA-AE29-FC8A348525D8}">
      <dgm:prSet/>
      <dgm:spPr/>
      <dgm:t>
        <a:bodyPr/>
        <a:lstStyle/>
        <a:p>
          <a:endParaRPr lang="el-GR"/>
        </a:p>
      </dgm:t>
    </dgm:pt>
    <dgm:pt modelId="{0A1FDA05-1357-4946-9B3E-9775E03D82A9}">
      <dgm:prSet phldrT="[Text]"/>
      <dgm:spPr>
        <a:ln>
          <a:solidFill>
            <a:schemeClr val="accent3">
              <a:lumMod val="75000"/>
            </a:schemeClr>
          </a:solidFill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gm:spPr>
      <dgm:t>
        <a:bodyPr/>
        <a:lstStyle/>
        <a:p>
          <a:r>
            <a:rPr lang="en-US" dirty="0">
              <a:solidFill>
                <a:schemeClr val="accent1">
                  <a:lumMod val="75000"/>
                </a:schemeClr>
              </a:solidFill>
            </a:rPr>
            <a:t>11 individuals got hired</a:t>
          </a:r>
          <a:endParaRPr lang="el-GR" dirty="0">
            <a:solidFill>
              <a:schemeClr val="accent1">
                <a:lumMod val="75000"/>
              </a:schemeClr>
            </a:solidFill>
          </a:endParaRPr>
        </a:p>
      </dgm:t>
    </dgm:pt>
    <dgm:pt modelId="{2A9EE909-B95A-4A9E-A4AC-BFEA327821B2}" type="parTrans" cxnId="{F6D689A1-8621-446D-89F7-56819E615EA9}">
      <dgm:prSet/>
      <dgm:spPr/>
      <dgm:t>
        <a:bodyPr/>
        <a:lstStyle/>
        <a:p>
          <a:endParaRPr lang="el-GR"/>
        </a:p>
      </dgm:t>
    </dgm:pt>
    <dgm:pt modelId="{90854452-8D1B-4AEA-8242-CE08B532003B}" type="sibTrans" cxnId="{F6D689A1-8621-446D-89F7-56819E615EA9}">
      <dgm:prSet/>
      <dgm:spPr/>
      <dgm:t>
        <a:bodyPr/>
        <a:lstStyle/>
        <a:p>
          <a:endParaRPr lang="el-GR"/>
        </a:p>
      </dgm:t>
    </dgm:pt>
    <dgm:pt modelId="{0C6E8552-8865-4518-A10F-BD8B7ECE7E48}" type="pres">
      <dgm:prSet presAssocID="{B9277DCA-B9A7-4800-AA76-B8ED1F56B8E6}" presName="Name0" presStyleCnt="0">
        <dgm:presLayoutVars>
          <dgm:dir/>
          <dgm:resizeHandles val="exact"/>
        </dgm:presLayoutVars>
      </dgm:prSet>
      <dgm:spPr/>
    </dgm:pt>
    <dgm:pt modelId="{81EF4ACF-AEFF-4EA7-90BE-AD4B5C9A349F}" type="pres">
      <dgm:prSet presAssocID="{C42E2FCA-FAE3-43B1-A413-D4CB17094E1C}" presName="composite" presStyleCnt="0"/>
      <dgm:spPr/>
    </dgm:pt>
    <dgm:pt modelId="{0F461E49-B924-4626-BC0A-5DFDBF114361}" type="pres">
      <dgm:prSet presAssocID="{C42E2FCA-FAE3-43B1-A413-D4CB17094E1C}" presName="bgChev" presStyleLbl="node1" presStyleIdx="0" presStyleCnt="3"/>
      <dgm:spPr>
        <a:solidFill>
          <a:schemeClr val="accent3">
            <a:lumMod val="40000"/>
            <a:lumOff val="60000"/>
          </a:schemeClr>
        </a:solidFill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gm:spPr>
    </dgm:pt>
    <dgm:pt modelId="{57853656-21DD-4D73-9524-1F3A4AAFE826}" type="pres">
      <dgm:prSet presAssocID="{C42E2FCA-FAE3-43B1-A413-D4CB17094E1C}" presName="txNode" presStyleLbl="fgAcc1" presStyleIdx="0" presStyleCnt="3">
        <dgm:presLayoutVars>
          <dgm:bulletEnabled val="1"/>
        </dgm:presLayoutVars>
      </dgm:prSet>
      <dgm:spPr/>
    </dgm:pt>
    <dgm:pt modelId="{008B2A6A-0B3E-4A3B-8AA0-7D3F24845648}" type="pres">
      <dgm:prSet presAssocID="{B74F0A04-0022-4F47-B3E4-D423CAAA11E6}" presName="compositeSpace" presStyleCnt="0"/>
      <dgm:spPr/>
    </dgm:pt>
    <dgm:pt modelId="{C8053A07-0267-4D03-BB16-2DB7340D104F}" type="pres">
      <dgm:prSet presAssocID="{AFFC67AA-84A2-4FA8-90C0-DE81975E66B1}" presName="composite" presStyleCnt="0"/>
      <dgm:spPr/>
    </dgm:pt>
    <dgm:pt modelId="{2ECBC337-5041-438F-87A8-7581975EF871}" type="pres">
      <dgm:prSet presAssocID="{AFFC67AA-84A2-4FA8-90C0-DE81975E66B1}" presName="bgChev" presStyleLbl="node1" presStyleIdx="1" presStyleCnt="3"/>
      <dgm:spPr>
        <a:solidFill>
          <a:schemeClr val="accent3">
            <a:lumMod val="40000"/>
            <a:lumOff val="60000"/>
          </a:schemeClr>
        </a:solidFill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gm:spPr>
    </dgm:pt>
    <dgm:pt modelId="{BF0C78D8-24D9-489A-A164-917865E722DF}" type="pres">
      <dgm:prSet presAssocID="{AFFC67AA-84A2-4FA8-90C0-DE81975E66B1}" presName="txNode" presStyleLbl="fgAcc1" presStyleIdx="1" presStyleCnt="3">
        <dgm:presLayoutVars>
          <dgm:bulletEnabled val="1"/>
        </dgm:presLayoutVars>
      </dgm:prSet>
      <dgm:spPr/>
    </dgm:pt>
    <dgm:pt modelId="{2635FE80-0933-40CD-BD00-3EE9D728664E}" type="pres">
      <dgm:prSet presAssocID="{5A9BC3D8-82C7-45BC-8281-CE2802B63BAF}" presName="compositeSpace" presStyleCnt="0"/>
      <dgm:spPr/>
    </dgm:pt>
    <dgm:pt modelId="{65C8F8C5-B2FA-414B-8771-21CEA9C8287A}" type="pres">
      <dgm:prSet presAssocID="{0A1FDA05-1357-4946-9B3E-9775E03D82A9}" presName="composite" presStyleCnt="0"/>
      <dgm:spPr/>
    </dgm:pt>
    <dgm:pt modelId="{6D3CFCAD-9039-44D1-890B-9927330CC12B}" type="pres">
      <dgm:prSet presAssocID="{0A1FDA05-1357-4946-9B3E-9775E03D82A9}" presName="bgChev" presStyleLbl="node1" presStyleIdx="2" presStyleCnt="3"/>
      <dgm:spPr>
        <a:solidFill>
          <a:schemeClr val="accent3">
            <a:lumMod val="40000"/>
            <a:lumOff val="60000"/>
          </a:schemeClr>
        </a:solidFill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gm:spPr>
    </dgm:pt>
    <dgm:pt modelId="{0ED40D5B-5378-46EE-B325-B2888123016E}" type="pres">
      <dgm:prSet presAssocID="{0A1FDA05-1357-4946-9B3E-9775E03D82A9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389FAB33-69D5-4C10-9434-7EA9D229AA4A}" type="presOf" srcId="{B9277DCA-B9A7-4800-AA76-B8ED1F56B8E6}" destId="{0C6E8552-8865-4518-A10F-BD8B7ECE7E48}" srcOrd="0" destOrd="0" presId="urn:microsoft.com/office/officeart/2005/8/layout/chevronAccent+Icon"/>
    <dgm:cxn modelId="{1DF61E8A-B196-41DA-AE29-FC8A348525D8}" srcId="{B9277DCA-B9A7-4800-AA76-B8ED1F56B8E6}" destId="{AFFC67AA-84A2-4FA8-90C0-DE81975E66B1}" srcOrd="1" destOrd="0" parTransId="{087F42DD-17F7-40AB-A1BB-295B71FE2ACC}" sibTransId="{5A9BC3D8-82C7-45BC-8281-CE2802B63BAF}"/>
    <dgm:cxn modelId="{F6D689A1-8621-446D-89F7-56819E615EA9}" srcId="{B9277DCA-B9A7-4800-AA76-B8ED1F56B8E6}" destId="{0A1FDA05-1357-4946-9B3E-9775E03D82A9}" srcOrd="2" destOrd="0" parTransId="{2A9EE909-B95A-4A9E-A4AC-BFEA327821B2}" sibTransId="{90854452-8D1B-4AEA-8242-CE08B532003B}"/>
    <dgm:cxn modelId="{427774AC-E9F4-46EB-99EF-FE19E3B717FD}" type="presOf" srcId="{AFFC67AA-84A2-4FA8-90C0-DE81975E66B1}" destId="{BF0C78D8-24D9-489A-A164-917865E722DF}" srcOrd="0" destOrd="0" presId="urn:microsoft.com/office/officeart/2005/8/layout/chevronAccent+Icon"/>
    <dgm:cxn modelId="{EE615DBA-84B7-4CA7-BC4D-67E80D8583F0}" type="presOf" srcId="{0A1FDA05-1357-4946-9B3E-9775E03D82A9}" destId="{0ED40D5B-5378-46EE-B325-B2888123016E}" srcOrd="0" destOrd="0" presId="urn:microsoft.com/office/officeart/2005/8/layout/chevronAccent+Icon"/>
    <dgm:cxn modelId="{234CA5EF-B54F-414F-A9C4-CBFE501837C5}" type="presOf" srcId="{C42E2FCA-FAE3-43B1-A413-D4CB17094E1C}" destId="{57853656-21DD-4D73-9524-1F3A4AAFE826}" srcOrd="0" destOrd="0" presId="urn:microsoft.com/office/officeart/2005/8/layout/chevronAccent+Icon"/>
    <dgm:cxn modelId="{87A4D4F1-0CF9-4F2E-B94F-CF32759B6AAE}" srcId="{B9277DCA-B9A7-4800-AA76-B8ED1F56B8E6}" destId="{C42E2FCA-FAE3-43B1-A413-D4CB17094E1C}" srcOrd="0" destOrd="0" parTransId="{92715C63-0159-4B5A-9D90-6DAB80A68AD1}" sibTransId="{B74F0A04-0022-4F47-B3E4-D423CAAA11E6}"/>
    <dgm:cxn modelId="{862DF485-36A8-49E6-BBD8-1AE32D080701}" type="presParOf" srcId="{0C6E8552-8865-4518-A10F-BD8B7ECE7E48}" destId="{81EF4ACF-AEFF-4EA7-90BE-AD4B5C9A349F}" srcOrd="0" destOrd="0" presId="urn:microsoft.com/office/officeart/2005/8/layout/chevronAccent+Icon"/>
    <dgm:cxn modelId="{0790F590-E20F-4A42-B01E-64B7A785B26D}" type="presParOf" srcId="{81EF4ACF-AEFF-4EA7-90BE-AD4B5C9A349F}" destId="{0F461E49-B924-4626-BC0A-5DFDBF114361}" srcOrd="0" destOrd="0" presId="urn:microsoft.com/office/officeart/2005/8/layout/chevronAccent+Icon"/>
    <dgm:cxn modelId="{574C51CE-38F9-47FE-BB36-884A979BAB4E}" type="presParOf" srcId="{81EF4ACF-AEFF-4EA7-90BE-AD4B5C9A349F}" destId="{57853656-21DD-4D73-9524-1F3A4AAFE826}" srcOrd="1" destOrd="0" presId="urn:microsoft.com/office/officeart/2005/8/layout/chevronAccent+Icon"/>
    <dgm:cxn modelId="{898C7AAC-CAB9-41E0-B478-0B35EDBA562D}" type="presParOf" srcId="{0C6E8552-8865-4518-A10F-BD8B7ECE7E48}" destId="{008B2A6A-0B3E-4A3B-8AA0-7D3F24845648}" srcOrd="1" destOrd="0" presId="urn:microsoft.com/office/officeart/2005/8/layout/chevronAccent+Icon"/>
    <dgm:cxn modelId="{5FF2F9BB-B3B8-4C04-8729-4096C49FE726}" type="presParOf" srcId="{0C6E8552-8865-4518-A10F-BD8B7ECE7E48}" destId="{C8053A07-0267-4D03-BB16-2DB7340D104F}" srcOrd="2" destOrd="0" presId="urn:microsoft.com/office/officeart/2005/8/layout/chevronAccent+Icon"/>
    <dgm:cxn modelId="{95229D64-C325-4017-9A21-ADC30B7CF398}" type="presParOf" srcId="{C8053A07-0267-4D03-BB16-2DB7340D104F}" destId="{2ECBC337-5041-438F-87A8-7581975EF871}" srcOrd="0" destOrd="0" presId="urn:microsoft.com/office/officeart/2005/8/layout/chevronAccent+Icon"/>
    <dgm:cxn modelId="{68F4C768-5AD4-4776-AC73-C7E72D598D67}" type="presParOf" srcId="{C8053A07-0267-4D03-BB16-2DB7340D104F}" destId="{BF0C78D8-24D9-489A-A164-917865E722DF}" srcOrd="1" destOrd="0" presId="urn:microsoft.com/office/officeart/2005/8/layout/chevronAccent+Icon"/>
    <dgm:cxn modelId="{94D10FC3-2385-4C77-84D9-E4F1BA3A24C0}" type="presParOf" srcId="{0C6E8552-8865-4518-A10F-BD8B7ECE7E48}" destId="{2635FE80-0933-40CD-BD00-3EE9D728664E}" srcOrd="3" destOrd="0" presId="urn:microsoft.com/office/officeart/2005/8/layout/chevronAccent+Icon"/>
    <dgm:cxn modelId="{FE3AA907-B5F7-447C-8FF7-FBFEF8F1F95F}" type="presParOf" srcId="{0C6E8552-8865-4518-A10F-BD8B7ECE7E48}" destId="{65C8F8C5-B2FA-414B-8771-21CEA9C8287A}" srcOrd="4" destOrd="0" presId="urn:microsoft.com/office/officeart/2005/8/layout/chevronAccent+Icon"/>
    <dgm:cxn modelId="{0B187652-4EE5-4747-890A-0E66F16D6003}" type="presParOf" srcId="{65C8F8C5-B2FA-414B-8771-21CEA9C8287A}" destId="{6D3CFCAD-9039-44D1-890B-9927330CC12B}" srcOrd="0" destOrd="0" presId="urn:microsoft.com/office/officeart/2005/8/layout/chevronAccent+Icon"/>
    <dgm:cxn modelId="{2714B329-2377-43B3-BA20-A317A116C323}" type="presParOf" srcId="{65C8F8C5-B2FA-414B-8771-21CEA9C8287A}" destId="{0ED40D5B-5378-46EE-B325-B2888123016E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61E49-B924-4626-BC0A-5DFDBF114361}">
      <dsp:nvSpPr>
        <dsp:cNvPr id="0" name=""/>
        <dsp:cNvSpPr/>
      </dsp:nvSpPr>
      <dsp:spPr>
        <a:xfrm>
          <a:off x="952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53656-21DD-4D73-9524-1F3A4AAFE826}">
      <dsp:nvSpPr>
        <dsp:cNvPr id="0" name=""/>
        <dsp:cNvSpPr/>
      </dsp:nvSpPr>
      <dsp:spPr>
        <a:xfrm>
          <a:off x="639127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75000"/>
                </a:schemeClr>
              </a:solidFill>
            </a:rPr>
            <a:t>22 individuals connected to NOSTOS’ employment services</a:t>
          </a:r>
          <a:endParaRPr lang="el-GR" sz="13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66183" y="2389980"/>
        <a:ext cx="1966775" cy="869646"/>
      </dsp:txXfrm>
    </dsp:sp>
    <dsp:sp modelId="{2ECBC337-5041-438F-87A8-7581975EF871}">
      <dsp:nvSpPr>
        <dsp:cNvPr id="0" name=""/>
        <dsp:cNvSpPr/>
      </dsp:nvSpPr>
      <dsp:spPr>
        <a:xfrm>
          <a:off x="2734468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C78D8-24D9-489A-A164-917865E722DF}">
      <dsp:nvSpPr>
        <dsp:cNvPr id="0" name=""/>
        <dsp:cNvSpPr/>
      </dsp:nvSpPr>
      <dsp:spPr>
        <a:xfrm>
          <a:off x="3372643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75000"/>
                </a:schemeClr>
              </a:solidFill>
            </a:rPr>
            <a:t>15 individuals matched to job offers</a:t>
          </a:r>
          <a:endParaRPr lang="el-GR" sz="13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399699" y="2389980"/>
        <a:ext cx="1966775" cy="869646"/>
      </dsp:txXfrm>
    </dsp:sp>
    <dsp:sp modelId="{6D3CFCAD-9039-44D1-890B-9927330CC12B}">
      <dsp:nvSpPr>
        <dsp:cNvPr id="0" name=""/>
        <dsp:cNvSpPr/>
      </dsp:nvSpPr>
      <dsp:spPr>
        <a:xfrm>
          <a:off x="5467985" y="2131984"/>
          <a:ext cx="2393156" cy="923758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40D5B-5378-46EE-B325-B2888123016E}">
      <dsp:nvSpPr>
        <dsp:cNvPr id="0" name=""/>
        <dsp:cNvSpPr/>
      </dsp:nvSpPr>
      <dsp:spPr>
        <a:xfrm>
          <a:off x="6106160" y="2362924"/>
          <a:ext cx="2020887" cy="923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>
          <a:outerShdw blurRad="50800" dist="50800" dir="5400000" algn="ctr" rotWithShape="0">
            <a:schemeClr val="accent3">
              <a:lumMod val="7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chemeClr val="accent1">
                  <a:lumMod val="75000"/>
                </a:schemeClr>
              </a:solidFill>
            </a:rPr>
            <a:t>11 individuals got hired</a:t>
          </a:r>
          <a:endParaRPr lang="el-GR" sz="13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133216" y="2389980"/>
        <a:ext cx="1966775" cy="869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2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341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025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528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408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9.pn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12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05.safelinks.protection.outlook.com/?url=https%3A%2F%2Fwww.facebook.com%2Fshare%2Fp%2F18PnEJ8hQu%2F%3Fmibextid%3DwwXIfr&amp;data=05%7C02%7CKonstantoulaA%40nostos.org.gr%7Cd24b8cbae81e483e209508de9fa0359e%7C21078b6fd97a410aacda0f499825c21f%7C0%7C0%7C639123707602856428%7CUnknown%7CTWFpbGZsb3d8eyJFbXB0eU1hcGkiOnRydWUsIlYiOiIwLjAuMDAwMCIsIlAiOiJXaW4zMiIsIkFOIjoiTWFpbCIsIldUIjoyfQ%3D%3D%7C0%7C%7C%7C&amp;sdata=4HgOpJpfXFArbNdcAq5L8bUKvESbZM5d0gUX6KN%2BslQ%3D&amp;reserved=0" TargetMode="External"/><Relationship Id="rId13" Type="http://schemas.openxmlformats.org/officeDocument/2006/relationships/hyperlink" Target="https://eur05.safelinks.protection.outlook.com/?url=https%3A%2F%2Fwww.instagram.com%2Fp%2FDPEx33IDLpz%2F%3Futm_source%3Dig_web_copy_link%26igsh%3DMzRlODBiNWFlZA%3D%3D&amp;data=05%7C02%7CKonstantoulaA%40nostos.org.gr%7Cd24b8cbae81e483e209508de9fa0359e%7C21078b6fd97a410aacda0f499825c21f%7C0%7C0%7C639123707602920112%7CUnknown%7CTWFpbGZsb3d8eyJFbXB0eU1hcGkiOnRydWUsIlYiOiIwLjAuMDAwMCIsIlAiOiJXaW4zMiIsIkFOIjoiTWFpbCIsIldUIjoyfQ%3D%3D%7C0%7C%7C%7C&amp;sdata=XoxxhDfq22YbishLw4zqt%2Fi%2FJyTf25o68jWfUbsuuW0%3D&amp;reserved=0" TargetMode="External"/><Relationship Id="rId18" Type="http://schemas.openxmlformats.org/officeDocument/2006/relationships/hyperlink" Target="https://eur05.safelinks.protection.outlook.com/?url=https%3A%2F%2Fwww.instagram.com%2Fp%2FC7EML7xOKyA%2F%3Futm_source%3Dig_web_copy_link%26igsh%3DMzRlODBiNWFlZA%3D%3D&amp;data=05%7C02%7CKonstantoulaA%40nostos.org.gr%7Cd24b8cbae81e483e209508de9fa0359e%7C21078b6fd97a410aacda0f499825c21f%7C0%7C0%7C639123707602976073%7CUnknown%7CTWFpbGZsb3d8eyJFbXB0eU1hcGkiOnRydWUsIlYiOiIwLjAuMDAwMCIsIlAiOiJXaW4zMiIsIkFOIjoiTWFpbCIsIldUIjoyfQ%3D%3D%7C0%7C%7C%7C&amp;sdata=QecReDJUMxw%2FELUqbUZUGsg2e%2FuSFCfmlwq1Q9BY3lE%3D&amp;reserved=0" TargetMode="External"/><Relationship Id="rId3" Type="http://schemas.openxmlformats.org/officeDocument/2006/relationships/hyperlink" Target="https://eur05.safelinks.protection.outlook.com/?url=https%3A%2F%2Fwww.facebook.com%2Fshare%2Fp%2F1AUUTz6Ed1%2F%3Fmibextid%3DwwXIfr&amp;data=05%7C02%7CKonstantoulaA%40nostos.org.gr%7Cd24b8cbae81e483e209508de9fa0359e%7C21078b6fd97a410aacda0f499825c21f%7C0%7C0%7C639123707602783593%7CUnknown%7CTWFpbGZsb3d8eyJFbXB0eU1hcGkiOnRydWUsIlYiOiIwLjAuMDAwMCIsIlAiOiJXaW4zMiIsIkFOIjoiTWFpbCIsIldUIjoyfQ%3D%3D%7C0%7C%7C%7C&amp;sdata=P0Fc4ZpGUqQOjlMFnp7vEDMgyMQDvgVv2v8QxkvosLo%3D&amp;reserved=0" TargetMode="External"/><Relationship Id="rId21" Type="http://schemas.openxmlformats.org/officeDocument/2006/relationships/image" Target="../media/image8.png"/><Relationship Id="rId7" Type="http://schemas.openxmlformats.org/officeDocument/2006/relationships/hyperlink" Target="https://eur05.safelinks.protection.outlook.com/?url=https%3A%2F%2Fwww.facebook.com%2Fshare%2Fp%2F1DyG472G31%2F%3Fmibextid%3DwwXIfr&amp;data=05%7C02%7CKonstantoulaA%40nostos.org.gr%7Cd24b8cbae81e483e209508de9fa0359e%7C21078b6fd97a410aacda0f499825c21f%7C0%7C0%7C639123707602837286%7CUnknown%7CTWFpbGZsb3d8eyJFbXB0eU1hcGkiOnRydWUsIlYiOiIwLjAuMDAwMCIsIlAiOiJXaW4zMiIsIkFOIjoiTWFpbCIsIldUIjoyfQ%3D%3D%7C0%7C%7C%7C&amp;sdata=9P71jDsaFsRKdlpc9n6MSDjiY5lglMwMavIRsKRuS1c%3D&amp;reserved=0" TargetMode="External"/><Relationship Id="rId12" Type="http://schemas.openxmlformats.org/officeDocument/2006/relationships/hyperlink" Target="https://eur05.safelinks.protection.outlook.com/?url=https%3A%2F%2Fwww.facebook.com%2Fshare%2Fp%2F1CNeFm7EdP%2F%3Fmibextid%3DwwXIfr&amp;data=05%7C02%7CKonstantoulaA%40nostos.org.gr%7Cd24b8cbae81e483e209508de9fa0359e%7C21078b6fd97a410aacda0f499825c21f%7C0%7C0%7C639123707602909046%7CUnknown%7CTWFpbGZsb3d8eyJFbXB0eU1hcGkiOnRydWUsIlYiOiIwLjAuMDAwMCIsIlAiOiJXaW4zMiIsIkFOIjoiTWFpbCIsIldUIjoyfQ%3D%3D%7C0%7C%7C%7C&amp;sdata=UtjRIHCp0VvEzR0g3SnjAxkybs%2FLGgNdcYioIjrytA4%3D&amp;reserved=0" TargetMode="External"/><Relationship Id="rId17" Type="http://schemas.openxmlformats.org/officeDocument/2006/relationships/hyperlink" Target="https://eur05.safelinks.protection.outlook.com/?url=https%3A%2F%2Fwww.instagram.com%2Fp%2FC781MyqIHlJ%2F%3Futm_source%3Dig_web_copy_link%26igsh%3DMzRlODBiNWFlZA%3D%3D&amp;data=05%7C02%7CKonstantoulaA%40nostos.org.gr%7Cd24b8cbae81e483e209508de9fa0359e%7C21078b6fd97a410aacda0f499825c21f%7C0%7C0%7C639123707602965898%7CUnknown%7CTWFpbGZsb3d8eyJFbXB0eU1hcGkiOnRydWUsIlYiOiIwLjAuMDAwMCIsIlAiOiJXaW4zMiIsIkFOIjoiTWFpbCIsIldUIjoyfQ%3D%3D%7C0%7C%7C%7C&amp;sdata=1V5WXtkQY%2BCwDqnnzqysj8M1IPEUabDxXAyBLWReX8w%3D&amp;reserved=0" TargetMode="External"/><Relationship Id="rId2" Type="http://schemas.openxmlformats.org/officeDocument/2006/relationships/hyperlink" Target="https://eur05.safelinks.protection.outlook.com/?url=https%3A%2F%2Fwww.facebook.com%2Fshare%2Fp%2F1CWatGKyg8%2F%3Fmibextid%3DwwXIfr&amp;data=05%7C02%7CKonstantoulaA%40nostos.org.gr%7Cd24b8cbae81e483e209508de9fa0359e%7C21078b6fd97a410aacda0f499825c21f%7C0%7C0%7C639123707602750619%7CUnknown%7CTWFpbGZsb3d8eyJFbXB0eU1hcGkiOnRydWUsIlYiOiIwLjAuMDAwMCIsIlAiOiJXaW4zMiIsIkFOIjoiTWFpbCIsIldUIjoyfQ%3D%3D%7C0%7C%7C%7C&amp;sdata=L%2BHLGj68AqLxApW8HRQwBdHuEJsflaLCHlWb7OuDYG0%3D&amp;reserved=0" TargetMode="External"/><Relationship Id="rId16" Type="http://schemas.openxmlformats.org/officeDocument/2006/relationships/hyperlink" Target="https://eur05.safelinks.protection.outlook.com/?url=https%3A%2F%2Fwww.instagram.com%2Fp%2FC8PkQMzIcAz%2F%3Futm_source%3Dig_web_copy_link%26igsh%3DMzRlODBiNWFlZA%3D%3D&amp;data=05%7C02%7CKonstantoulaA%40nostos.org.gr%7Cd24b8cbae81e483e209508de9fa0359e%7C21078b6fd97a410aacda0f499825c21f%7C0%7C0%7C639123707602955186%7CUnknown%7CTWFpbGZsb3d8eyJFbXB0eU1hcGkiOnRydWUsIlYiOiIwLjAuMDAwMCIsIlAiOiJXaW4zMiIsIkFOIjoiTWFpbCIsIldUIjoyfQ%3D%3D%7C0%7C%7C%7C&amp;sdata=GS74O08hnANIUTayfXqXJWThxL1Db1aiOKP5Bst0hI4%3D&amp;reserved=0" TargetMode="External"/><Relationship Id="rId20" Type="http://schemas.openxmlformats.org/officeDocument/2006/relationships/hyperlink" Target="https://eur05.safelinks.protection.outlook.com/?url=https%3A%2F%2Fwww.instagram.com%2Fp%2FC2ILYiGLjXG%2F%3Futm_source%3Dig_web_copy_link%26igsh%3DMzRlODBiNWFlZA%3D%3D&amp;data=05%7C02%7CKonstantoulaA%40nostos.org.gr%7Cd24b8cbae81e483e209508de9fa0359e%7C21078b6fd97a410aacda0f499825c21f%7C0%7C0%7C639123707602998448%7CUnknown%7CTWFpbGZsb3d8eyJFbXB0eU1hcGkiOnRydWUsIlYiOiIwLjAuMDAwMCIsIlAiOiJXaW4zMiIsIkFOIjoiTWFpbCIsIldUIjoyfQ%3D%3D%7C0%7C%7C%7C&amp;sdata=WQKkdaQqWksX9GzJjGkWGB9ErYojR1pJjX43tj2P2q0%3D&amp;reserved=0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eur05.safelinks.protection.outlook.com/?url=https%3A%2F%2Fwww.facebook.com%2Fshare%2Fp%2F1FVnfXmbgJ%2F%3Fmibextid%3DwwXIfr&amp;data=05%7C02%7CKonstantoulaA%40nostos.org.gr%7Cd24b8cbae81e483e209508de9fa0359e%7C21078b6fd97a410aacda0f499825c21f%7C0%7C0%7C639123707602824902%7CUnknown%7CTWFpbGZsb3d8eyJFbXB0eU1hcGkiOnRydWUsIlYiOiIwLjAuMDAwMCIsIlAiOiJXaW4zMiIsIkFOIjoiTWFpbCIsIldUIjoyfQ%3D%3D%7C0%7C%7C%7C&amp;sdata=fFZlewLjY%2BsYP4gYgJOyjqg%2FIIRjMuF5pa8hxBZ5l2A%3D&amp;reserved=0" TargetMode="External"/><Relationship Id="rId11" Type="http://schemas.openxmlformats.org/officeDocument/2006/relationships/hyperlink" Target="https://eur05.safelinks.protection.outlook.com/?url=https%3A%2F%2Fwww.facebook.com%2Fshare%2F17W2zXy3P9%2F%3Fmibextid%3DwwXIfr&amp;data=05%7C02%7CKonstantoulaA%40nostos.org.gr%7Cd24b8cbae81e483e209508de9fa0359e%7C21078b6fd97a410aacda0f499825c21f%7C0%7C0%7C639123707602898062%7CUnknown%7CTWFpbGZsb3d8eyJFbXB0eU1hcGkiOnRydWUsIlYiOiIwLjAuMDAwMCIsIlAiOiJXaW4zMiIsIkFOIjoiTWFpbCIsIldUIjoyfQ%3D%3D%7C0%7C%7C%7C&amp;sdata=GV016zFDx2to9EaPPmyf2BAdlbhSOf1bn5qsFxss0QA%3D&amp;reserved=0" TargetMode="External"/><Relationship Id="rId5" Type="http://schemas.openxmlformats.org/officeDocument/2006/relationships/hyperlink" Target="https://eur05.safelinks.protection.outlook.com/?url=https%3A%2F%2Fwww.facebook.com%2Fshare%2Fp%2F1CHyJHTHUn%2F%3Fmibextid%3DwwXIfr&amp;data=05%7C02%7CKonstantoulaA%40nostos.org.gr%7Cd24b8cbae81e483e209508de9fa0359e%7C21078b6fd97a410aacda0f499825c21f%7C0%7C0%7C639123707602814008%7CUnknown%7CTWFpbGZsb3d8eyJFbXB0eU1hcGkiOnRydWUsIlYiOiIwLjAuMDAwMCIsIlAiOiJXaW4zMiIsIkFOIjoiTWFpbCIsIldUIjoyfQ%3D%3D%7C0%7C%7C%7C&amp;sdata=XuJ6VIuOB04bckVSj0PEXY4YobqHSZfu8UN33Dnrmi8%3D&amp;reserved=0" TargetMode="External"/><Relationship Id="rId15" Type="http://schemas.openxmlformats.org/officeDocument/2006/relationships/hyperlink" Target="https://eur05.safelinks.protection.outlook.com/?url=https%3A%2F%2Fwww.instagram.com%2Fp%2FDGTFBjCOMxf%2F%3Futm_source%3Dig_web_copy_link%26igsh%3DMzRlODBiNWFlZA%3D%3D&amp;data=05%7C02%7CKonstantoulaA%40nostos.org.gr%7Cd24b8cbae81e483e209508de9fa0359e%7C21078b6fd97a410aacda0f499825c21f%7C0%7C0%7C639123707602944265%7CUnknown%7CTWFpbGZsb3d8eyJFbXB0eU1hcGkiOnRydWUsIlYiOiIwLjAuMDAwMCIsIlAiOiJXaW4zMiIsIkFOIjoiTWFpbCIsIldUIjoyfQ%3D%3D%7C0%7C%7C%7C&amp;sdata=z8%2B%2Fhh29fcIMShKjA1J28yKR%2BcddZ0JTMDmDRCFfMNY%3D&amp;reserved=0" TargetMode="External"/><Relationship Id="rId23" Type="http://schemas.openxmlformats.org/officeDocument/2006/relationships/image" Target="../media/image10.jpeg"/><Relationship Id="rId10" Type="http://schemas.openxmlformats.org/officeDocument/2006/relationships/hyperlink" Target="https://eur05.safelinks.protection.outlook.com/?url=https%3A%2F%2Fwww.facebook.com%2Fshare%2Fp%2F1DW56NCFv2%2F%3Fmibextid%3DwwXIfr&amp;data=05%7C02%7CKonstantoulaA%40nostos.org.gr%7Cd24b8cbae81e483e209508de9fa0359e%7C21078b6fd97a410aacda0f499825c21f%7C0%7C0%7C639123707602886503%7CUnknown%7CTWFpbGZsb3d8eyJFbXB0eU1hcGkiOnRydWUsIlYiOiIwLjAuMDAwMCIsIlAiOiJXaW4zMiIsIkFOIjoiTWFpbCIsIldUIjoyfQ%3D%3D%7C0%7C%7C%7C&amp;sdata=qieVDjNJLIgGuVcB9lh4GptXZJjoJa4hEQqAj5av6zY%3D&amp;reserved=0" TargetMode="External"/><Relationship Id="rId19" Type="http://schemas.openxmlformats.org/officeDocument/2006/relationships/hyperlink" Target="https://eur05.safelinks.protection.outlook.com/?url=https%3A%2F%2Fwww.instagram.com%2Fp%2FC4oWyQGo-k2%2F%3Futm_source%3Dig_web_copy_link%26igsh%3DMzRlODBiNWFlZA%3D%3D&amp;data=05%7C02%7CKonstantoulaA%40nostos.org.gr%7Cd24b8cbae81e483e209508de9fa0359e%7C21078b6fd97a410aacda0f499825c21f%7C0%7C0%7C639123707602986098%7CUnknown%7CTWFpbGZsb3d8eyJFbXB0eU1hcGkiOnRydWUsIlYiOiIwLjAuMDAwMCIsIlAiOiJXaW4zMiIsIkFOIjoiTWFpbCIsIldUIjoyfQ%3D%3D%7C0%7C%7C%7C&amp;sdata=XCQPVeVTlfC8qPHDpGckmF%2B95LdbKdjqBzwd2rFCm2Y%3D&amp;reserved=0" TargetMode="External"/><Relationship Id="rId4" Type="http://schemas.openxmlformats.org/officeDocument/2006/relationships/hyperlink" Target="https://eur05.safelinks.protection.outlook.com/?url=https%3A%2F%2Fwww.facebook.com%2Fshare%2Fp%2F1CHyJHTHUn%2F%3Fmibextid%3DwwXIfr&amp;data=05%7C02%7CKonstantoulaA%40nostos.org.gr%7Cd24b8cbae81e483e209508de9fa0359e%7C21078b6fd97a410aacda0f499825c21f%7C0%7C0%7C639123707602801835%7CUnknown%7CTWFpbGZsb3d8eyJFbXB0eU1hcGkiOnRydWUsIlYiOiIwLjAuMDAwMCIsIlAiOiJXaW4zMiIsIkFOIjoiTWFpbCIsIldUIjoyfQ%3D%3D%7C0%7C%7C%7C&amp;sdata=kq%2FGZa%2B1NigsjYQcedBVYJYV%2BJKTwZY8W%2FSO9TgKdPI%3D&amp;reserved=0" TargetMode="External"/><Relationship Id="rId9" Type="http://schemas.openxmlformats.org/officeDocument/2006/relationships/hyperlink" Target="https://eur05.safelinks.protection.outlook.com/?url=https%3A%2F%2Fwww.facebook.com%2Fshare%2F1bfjhftw95%2F%3Fmibextid%3DwwXIfr&amp;data=05%7C02%7CKonstantoulaA%40nostos.org.gr%7Cd24b8cbae81e483e209508de9fa0359e%7C21078b6fd97a410aacda0f499825c21f%7C0%7C0%7C639123707602872032%7CUnknown%7CTWFpbGZsb3d8eyJFbXB0eU1hcGkiOnRydWUsIlYiOiIwLjAuMDAwMCIsIlAiOiJXaW4zMiIsIkFOIjoiTWFpbCIsIldUIjoyfQ%3D%3D%7C0%7C%7C%7C&amp;sdata=pKjYJybd3J8AaNoenec8w4Q0KJCmhILkwGfGbcKRkOA%3D&amp;reserved=0" TargetMode="External"/><Relationship Id="rId14" Type="http://schemas.openxmlformats.org/officeDocument/2006/relationships/hyperlink" Target="https://eur05.safelinks.protection.outlook.com/?url=https%3A%2F%2Fwww.instagram.com%2Fp%2FDJeNQx3uLgI%2F%3Futm_source%3Dig_web_copy_link%26igsh%3DMzRlODBiNWFlZA%3D%3D&amp;data=05%7C02%7CKonstantoulaA%40nostos.org.gr%7Cd24b8cbae81e483e209508de9fa0359e%7C21078b6fd97a410aacda0f499825c21f%7C0%7C0%7C639123707602931773%7CUnknown%7CTWFpbGZsb3d8eyJFbXB0eU1hcGkiOnRydWUsIlYiOiIwLjAuMDAwMCIsIlAiOiJXaW4zMiIsIkFOIjoiTWFpbCIsIldUIjoyfQ%3D%3D%7C0%7C%7C%7C&amp;sdata=ymam%2FVivaTvFIdbztoEZk4uECKXjiP2afzaz3OCA7aA%3D&amp;reserved=0" TargetMode="External"/><Relationship Id="rId2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s://new.nostos.org.gr/program/%cf%83%cf%84%ce%b5%ce%b3%ce%b1%cf%83%ce%b7-%ce%ba%ce%b1%ce%b9-%cf%85%cf%80%ce%bf%cf%83%cf%84%ce%b7%cf%81%ce%b9%ce%be%ce%b7-%ce%b1%cf%84%ce%bf%ce%bc%cf%89%ce%bd-%cf%80%ce%bf%cf%85-%ce%b1%ce%bd%ce%b7-2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2012" y="2766219"/>
            <a:ext cx="6455127" cy="1325563"/>
          </a:xfrm>
        </p:spPr>
        <p:txBody>
          <a:bodyPr anchor="ctr">
            <a:noAutofit/>
          </a:bodyPr>
          <a:lstStyle/>
          <a:p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Housing and Support to POCs of the</a:t>
            </a:r>
            <a:br>
              <a:rPr lang="en-US" altLang="en-US" dirty="0">
                <a:solidFill>
                  <a:schemeClr val="accent1"/>
                </a:solidFill>
              </a:rPr>
            </a:br>
            <a:r>
              <a:rPr lang="en-US" altLang="en-US" dirty="0">
                <a:solidFill>
                  <a:schemeClr val="accent1"/>
                </a:solidFill>
              </a:rPr>
              <a:t>L</a:t>
            </a:r>
            <a:r>
              <a:rPr lang="en-US" altLang="en-US" dirty="0">
                <a:solidFill>
                  <a:schemeClr val="bg2"/>
                </a:solidFill>
              </a:rPr>
              <a:t>G</a:t>
            </a:r>
            <a:r>
              <a:rPr lang="en-US" altLang="en-US" dirty="0">
                <a:solidFill>
                  <a:schemeClr val="accent3"/>
                </a:solidFill>
              </a:rPr>
              <a:t>B</a:t>
            </a:r>
            <a:r>
              <a:rPr lang="en-US" altLang="en-US" dirty="0">
                <a:solidFill>
                  <a:schemeClr val="accent4"/>
                </a:solidFill>
              </a:rPr>
              <a:t>T</a:t>
            </a:r>
            <a:r>
              <a:rPr lang="en-US" altLang="en-US" dirty="0">
                <a:solidFill>
                  <a:schemeClr val="accent5"/>
                </a:solidFill>
              </a:rPr>
              <a:t>Q</a:t>
            </a:r>
            <a:r>
              <a:rPr lang="en-US" altLang="en-US" dirty="0">
                <a:solidFill>
                  <a:schemeClr val="accent6"/>
                </a:solidFill>
              </a:rPr>
              <a:t>I</a:t>
            </a:r>
            <a:r>
              <a:rPr lang="en-US" altLang="en-US" dirty="0">
                <a:solidFill>
                  <a:schemeClr val="accent1"/>
                </a:solidFill>
              </a:rPr>
              <a:t>A</a:t>
            </a:r>
            <a:r>
              <a:rPr lang="en-US" altLang="en-US" dirty="0"/>
              <a:t>+ Community</a:t>
            </a:r>
          </a:p>
        </p:txBody>
      </p:sp>
      <p:pic>
        <p:nvPicPr>
          <p:cNvPr id="3" name="Εικόνα 3">
            <a:extLst>
              <a:ext uri="{FF2B5EF4-FFF2-40B4-BE49-F238E27FC236}">
                <a16:creationId xmlns:a16="http://schemas.microsoft.com/office/drawing/2014/main" id="{627B2952-5239-469A-9B22-F1B94F6A27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012" y="5675824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6">
            <a:extLst>
              <a:ext uri="{FF2B5EF4-FFF2-40B4-BE49-F238E27FC236}">
                <a16:creationId xmlns:a16="http://schemas.microsoft.com/office/drawing/2014/main" id="{D29357D0-0C7F-4344-8644-6134D46B64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21" y="5675824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7">
            <a:extLst>
              <a:ext uri="{FF2B5EF4-FFF2-40B4-BE49-F238E27FC236}">
                <a16:creationId xmlns:a16="http://schemas.microsoft.com/office/drawing/2014/main" id="{C87CE195-A2DE-4E35-B271-B4496097F5D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025" y="5675824"/>
            <a:ext cx="1035366" cy="4836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525DA-05CB-442E-8177-A566F61EF2B4}"/>
              </a:ext>
            </a:extLst>
          </p:cNvPr>
          <p:cNvSpPr txBox="1"/>
          <p:nvPr/>
        </p:nvSpPr>
        <p:spPr>
          <a:xfrm>
            <a:off x="5442012" y="4508251"/>
            <a:ext cx="610458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r>
              <a:rPr lang="el-GR" sz="18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6017547 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18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«Α</a:t>
            </a:r>
            <a:r>
              <a:rPr lang="en-US" sz="1800" dirty="0" err="1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ttica</a:t>
            </a:r>
            <a:r>
              <a:rPr lang="el-GR" sz="1800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2021-2027»</a:t>
            </a:r>
          </a:p>
        </p:txBody>
      </p:sp>
    </p:spTree>
    <p:extLst>
      <p:ext uri="{BB962C8B-B14F-4D97-AF65-F5344CB8AC3E}">
        <p14:creationId xmlns:p14="http://schemas.microsoft.com/office/powerpoint/2010/main" val="15432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942EB54-C6CF-4E0C-AF26-F659BC811C15}"/>
              </a:ext>
            </a:extLst>
          </p:cNvPr>
          <p:cNvSpPr/>
          <p:nvPr/>
        </p:nvSpPr>
        <p:spPr>
          <a:xfrm>
            <a:off x="358819" y="3456349"/>
            <a:ext cx="4259751" cy="19071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DF4F36-0AFD-4289-B763-2714B8D27468}"/>
              </a:ext>
            </a:extLst>
          </p:cNvPr>
          <p:cNvSpPr/>
          <p:nvPr/>
        </p:nvSpPr>
        <p:spPr>
          <a:xfrm>
            <a:off x="358819" y="3456349"/>
            <a:ext cx="3379864" cy="5757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471467"/>
            <a:ext cx="9141397" cy="61555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Most Memorable Moments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701D6A-EA00-4518-9D5C-93C4901A75BB}"/>
              </a:ext>
            </a:extLst>
          </p:cNvPr>
          <p:cNvSpPr/>
          <p:nvPr/>
        </p:nvSpPr>
        <p:spPr>
          <a:xfrm>
            <a:off x="358819" y="1364038"/>
            <a:ext cx="4259751" cy="19071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89832A-CD04-4734-85F0-5D05E905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4"/>
          <a:stretch/>
        </p:blipFill>
        <p:spPr>
          <a:xfrm>
            <a:off x="420999" y="1549172"/>
            <a:ext cx="879887" cy="153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994915-3C35-4333-B6CA-D0331D30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38051" y="1741286"/>
            <a:ext cx="1536910" cy="1152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C96E0E-E656-4EC9-A8E9-37C2C69FB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2" b="9889"/>
          <a:stretch/>
        </p:blipFill>
        <p:spPr>
          <a:xfrm>
            <a:off x="1342356" y="1549172"/>
            <a:ext cx="1146339" cy="1536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D992C0-AD56-4A45-AFFE-C53B5D36144C}"/>
              </a:ext>
            </a:extLst>
          </p:cNvPr>
          <p:cNvSpPr/>
          <p:nvPr/>
        </p:nvSpPr>
        <p:spPr>
          <a:xfrm>
            <a:off x="3738683" y="1364038"/>
            <a:ext cx="879887" cy="19071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5978D-603B-4F0A-997C-86D63174B7D0}"/>
              </a:ext>
            </a:extLst>
          </p:cNvPr>
          <p:cNvSpPr txBox="1"/>
          <p:nvPr/>
        </p:nvSpPr>
        <p:spPr>
          <a:xfrm>
            <a:off x="3738683" y="1549172"/>
            <a:ext cx="8798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Athens Pride Festival 2024 &amp; 2025</a:t>
            </a:r>
            <a:endParaRPr lang="el-GR" sz="1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D3E6BC-7C2A-49D8-B0BA-9DA4077E92C3}"/>
              </a:ext>
            </a:extLst>
          </p:cNvPr>
          <p:cNvSpPr/>
          <p:nvPr/>
        </p:nvSpPr>
        <p:spPr>
          <a:xfrm>
            <a:off x="3738683" y="3456349"/>
            <a:ext cx="879887" cy="190717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Training Workshop of the Athens Municipal Clinics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:</a:t>
            </a:r>
            <a:br>
              <a:rPr lang="en-US" sz="800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</a:b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“Terminology, Gender Identity &amp; Sexual Orientation, Stereotypes and Myths &amp; Good Practices”</a:t>
            </a:r>
            <a:endParaRPr lang="el-GR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527898-C648-4644-A4A9-DBAFDA9830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10" t="37836"/>
          <a:stretch/>
        </p:blipFill>
        <p:spPr>
          <a:xfrm rot="5400000">
            <a:off x="2566287" y="4137896"/>
            <a:ext cx="1311420" cy="879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37764F-D297-4D7F-8006-361A1D9B42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027" t="18712"/>
          <a:stretch/>
        </p:blipFill>
        <p:spPr>
          <a:xfrm rot="5400000">
            <a:off x="339723" y="4038607"/>
            <a:ext cx="1285582" cy="1104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CCE9B-89C8-4E53-956B-067AE61D84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17" t="20188"/>
          <a:stretch/>
        </p:blipFill>
        <p:spPr>
          <a:xfrm rot="5400000">
            <a:off x="1331108" y="3857786"/>
            <a:ext cx="1654503" cy="11043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9CD5742-ADAE-49F5-AE78-34DDF6D81D39}"/>
              </a:ext>
            </a:extLst>
          </p:cNvPr>
          <p:cNvSpPr/>
          <p:nvPr/>
        </p:nvSpPr>
        <p:spPr>
          <a:xfrm>
            <a:off x="4886217" y="3463538"/>
            <a:ext cx="2003694" cy="19071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ED58C7-D8BB-4052-8AFF-A7B4CC436315}"/>
              </a:ext>
            </a:extLst>
          </p:cNvPr>
          <p:cNvSpPr/>
          <p:nvPr/>
        </p:nvSpPr>
        <p:spPr>
          <a:xfrm>
            <a:off x="6889911" y="3456349"/>
            <a:ext cx="879887" cy="19071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A5B98-0F64-44FC-A7C0-338400DD04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587" b="6632"/>
          <a:stretch/>
        </p:blipFill>
        <p:spPr>
          <a:xfrm>
            <a:off x="4886217" y="3550676"/>
            <a:ext cx="2003694" cy="17185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78054C6-C317-4C98-8DE9-47A0DF3348D2}"/>
              </a:ext>
            </a:extLst>
          </p:cNvPr>
          <p:cNvSpPr txBox="1"/>
          <p:nvPr/>
        </p:nvSpPr>
        <p:spPr>
          <a:xfrm>
            <a:off x="6922445" y="3744209"/>
            <a:ext cx="879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Strong me Festival 2025 “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This is Athens – City Festival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  <a:latin typeface="+mn-lt"/>
                <a:ea typeface="Calibri" panose="020F0502020204030204" pitchFamily="34" charset="0"/>
              </a:rPr>
              <a:t>”</a:t>
            </a:r>
            <a:endParaRPr lang="el-GR" sz="1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99B271-97BE-4BB1-851A-AC27D5D45887}"/>
              </a:ext>
            </a:extLst>
          </p:cNvPr>
          <p:cNvSpPr/>
          <p:nvPr/>
        </p:nvSpPr>
        <p:spPr>
          <a:xfrm>
            <a:off x="4853683" y="1403851"/>
            <a:ext cx="4335674" cy="18673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B9973F-FCFE-4F51-8B5D-5614522167AF}"/>
              </a:ext>
            </a:extLst>
          </p:cNvPr>
          <p:cNvSpPr/>
          <p:nvPr/>
        </p:nvSpPr>
        <p:spPr>
          <a:xfrm>
            <a:off x="9189357" y="1396661"/>
            <a:ext cx="879887" cy="18673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E36968-AFCD-49EC-B384-5E7A4F1849AE}"/>
              </a:ext>
            </a:extLst>
          </p:cNvPr>
          <p:cNvSpPr txBox="1"/>
          <p:nvPr/>
        </p:nvSpPr>
        <p:spPr>
          <a:xfrm>
            <a:off x="9221891" y="1552702"/>
            <a:ext cx="87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FEANTSA Pan-European Conference – FEANTSA FORUM in Athens</a:t>
            </a:r>
            <a:endParaRPr lang="el-GR" sz="1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C059455-0094-4C93-89FF-D8C0123F36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5454"/>
          <a:stretch/>
        </p:blipFill>
        <p:spPr>
          <a:xfrm>
            <a:off x="4926492" y="1452914"/>
            <a:ext cx="1750755" cy="17598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3EFBB0-0887-4096-BBBA-6875A9BA56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3759" y="1465352"/>
            <a:ext cx="2329837" cy="174737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ED9E415-96DB-4573-A302-8C3343DC07AF}"/>
              </a:ext>
            </a:extLst>
          </p:cNvPr>
          <p:cNvSpPr/>
          <p:nvPr/>
        </p:nvSpPr>
        <p:spPr>
          <a:xfrm>
            <a:off x="8142154" y="3467303"/>
            <a:ext cx="2003694" cy="19071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FF5287-0B35-4A93-95F0-7771C448C09B}"/>
              </a:ext>
            </a:extLst>
          </p:cNvPr>
          <p:cNvSpPr/>
          <p:nvPr/>
        </p:nvSpPr>
        <p:spPr>
          <a:xfrm>
            <a:off x="10145848" y="3460114"/>
            <a:ext cx="879887" cy="190717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3AB843-9F1B-463B-A730-9DFE3AF3F6D1}"/>
              </a:ext>
            </a:extLst>
          </p:cNvPr>
          <p:cNvSpPr txBox="1"/>
          <p:nvPr/>
        </p:nvSpPr>
        <p:spPr>
          <a:xfrm>
            <a:off x="10178382" y="3747974"/>
            <a:ext cx="879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Theatre workshop for LGBTQI+ persons</a:t>
            </a:r>
            <a:endParaRPr lang="el-GR" sz="1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AD5FC4-4238-4B1A-AA7C-05FB15CEA1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5061"/>
          <a:stretch/>
        </p:blipFill>
        <p:spPr>
          <a:xfrm>
            <a:off x="8330928" y="3481680"/>
            <a:ext cx="1626147" cy="189998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7250B4D-8DAF-48F6-8AC5-61BE0884E9E0}"/>
              </a:ext>
            </a:extLst>
          </p:cNvPr>
          <p:cNvSpPr/>
          <p:nvPr/>
        </p:nvSpPr>
        <p:spPr>
          <a:xfrm>
            <a:off x="0" y="5829306"/>
            <a:ext cx="12192000" cy="1028694"/>
          </a:xfrm>
          <a:prstGeom prst="rect">
            <a:avLst/>
          </a:prstGeom>
          <a:solidFill>
            <a:schemeClr val="bg2">
              <a:lumMod val="20000"/>
              <a:lumOff val="8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7" name="Εικόνα 3">
            <a:extLst>
              <a:ext uri="{FF2B5EF4-FFF2-40B4-BE49-F238E27FC236}">
                <a16:creationId xmlns:a16="http://schemas.microsoft.com/office/drawing/2014/main" id="{7DC41477-65F1-404D-B15A-E7B6A8EA8223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12" y="6190027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Εικόνα 6">
            <a:extLst>
              <a:ext uri="{FF2B5EF4-FFF2-40B4-BE49-F238E27FC236}">
                <a16:creationId xmlns:a16="http://schemas.microsoft.com/office/drawing/2014/main" id="{C64FF222-9017-4E31-B9D6-3A0EFEFC561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21" y="6190027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Εικόνα 7">
            <a:extLst>
              <a:ext uri="{FF2B5EF4-FFF2-40B4-BE49-F238E27FC236}">
                <a16:creationId xmlns:a16="http://schemas.microsoft.com/office/drawing/2014/main" id="{4C6E7CD3-BA76-4609-8651-E21469299FD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925" y="6190027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08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139" y="517617"/>
            <a:ext cx="9141397" cy="492443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Motivational Beneficiaries’ Quotes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D4CE987-B283-4163-9172-2CFA637AA919}"/>
              </a:ext>
            </a:extLst>
          </p:cNvPr>
          <p:cNvSpPr/>
          <p:nvPr/>
        </p:nvSpPr>
        <p:spPr>
          <a:xfrm>
            <a:off x="520995" y="915002"/>
            <a:ext cx="3791792" cy="2557255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AA084-C686-45A6-AF40-0A4E69A4CB8A}"/>
              </a:ext>
            </a:extLst>
          </p:cNvPr>
          <p:cNvSpPr txBox="1"/>
          <p:nvPr/>
        </p:nvSpPr>
        <p:spPr>
          <a:xfrm rot="21344654">
            <a:off x="854824" y="1584564"/>
            <a:ext cx="3124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“Thank you for not judging me throughout our entire collaboration and for supporting me whenever I felt anxious and stressed, which has enabled me to now be in a position to move abroad.”</a:t>
            </a:r>
            <a:endParaRPr lang="el-GR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92908C6-B1AE-43B9-AEEE-5130742A0EB0}"/>
              </a:ext>
            </a:extLst>
          </p:cNvPr>
          <p:cNvSpPr/>
          <p:nvPr/>
        </p:nvSpPr>
        <p:spPr>
          <a:xfrm>
            <a:off x="1938670" y="2668415"/>
            <a:ext cx="3044351" cy="2053167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BF4EA5-28B5-40B7-9F35-35F373F1D387}"/>
              </a:ext>
            </a:extLst>
          </p:cNvPr>
          <p:cNvSpPr txBox="1"/>
          <p:nvPr/>
        </p:nvSpPr>
        <p:spPr>
          <a:xfrm>
            <a:off x="2125098" y="3412511"/>
            <a:ext cx="279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“Thank you all for your support. I truly appreciate that you never judged me”</a:t>
            </a:r>
            <a:endParaRPr lang="el-GR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ACD740F-495C-41DE-8591-7A9C75D9D9C1}"/>
              </a:ext>
            </a:extLst>
          </p:cNvPr>
          <p:cNvSpPr/>
          <p:nvPr/>
        </p:nvSpPr>
        <p:spPr>
          <a:xfrm>
            <a:off x="3526465" y="1272888"/>
            <a:ext cx="3044351" cy="2053167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0FF44-0AAC-423F-9766-3A57E5FE4BFF}"/>
              </a:ext>
            </a:extLst>
          </p:cNvPr>
          <p:cNvSpPr txBox="1"/>
          <p:nvPr/>
        </p:nvSpPr>
        <p:spPr>
          <a:xfrm rot="21183159">
            <a:off x="3750387" y="2043483"/>
            <a:ext cx="279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”I entered this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programme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dependent, and I am leaving independent.”</a:t>
            </a:r>
            <a:endParaRPr lang="el-GR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5FB39B66-461F-4588-8758-F43253810668}"/>
              </a:ext>
            </a:extLst>
          </p:cNvPr>
          <p:cNvSpPr/>
          <p:nvPr/>
        </p:nvSpPr>
        <p:spPr>
          <a:xfrm rot="286758">
            <a:off x="5236569" y="2281676"/>
            <a:ext cx="3524338" cy="2228767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58B74-9977-4623-A442-497CCFAD9884}"/>
              </a:ext>
            </a:extLst>
          </p:cNvPr>
          <p:cNvSpPr txBox="1"/>
          <p:nvPr/>
        </p:nvSpPr>
        <p:spPr>
          <a:xfrm>
            <a:off x="5629645" y="2962889"/>
            <a:ext cx="279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“Thank you, thank you very much. I need this home, and I truly appreciate the care and support from the whole team.”</a:t>
            </a:r>
            <a:endParaRPr lang="el-GR" sz="12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A3FF59-2579-44A0-8B67-B72C83E79CD0}"/>
              </a:ext>
            </a:extLst>
          </p:cNvPr>
          <p:cNvSpPr txBox="1"/>
          <p:nvPr/>
        </p:nvSpPr>
        <p:spPr>
          <a:xfrm>
            <a:off x="8269329" y="996408"/>
            <a:ext cx="41754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INCLUSION 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MEETING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</a:p>
          <a:p>
            <a:pPr algn="ctr"/>
            <a:r>
              <a:rPr lang="en-US" sz="2400" b="1" kern="1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</a:p>
        </p:txBody>
      </p:sp>
      <p:pic>
        <p:nvPicPr>
          <p:cNvPr id="20" name="Εικόνα 3">
            <a:extLst>
              <a:ext uri="{FF2B5EF4-FFF2-40B4-BE49-F238E27FC236}">
                <a16:creationId xmlns:a16="http://schemas.microsoft.com/office/drawing/2014/main" id="{386B1807-18D9-446C-972E-42CCFF1C42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5" y="5471248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Εικόνα 6">
            <a:extLst>
              <a:ext uri="{FF2B5EF4-FFF2-40B4-BE49-F238E27FC236}">
                <a16:creationId xmlns:a16="http://schemas.microsoft.com/office/drawing/2014/main" id="{DD64AAE0-730F-4847-A668-16B4BC76258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84" y="5471248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Εικόνα 7">
            <a:extLst>
              <a:ext uri="{FF2B5EF4-FFF2-40B4-BE49-F238E27FC236}">
                <a16:creationId xmlns:a16="http://schemas.microsoft.com/office/drawing/2014/main" id="{E2827CEE-BC77-42E0-A7D1-BA16D0F3F1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88" y="5471248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71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A36B3A-558B-413E-877B-7275290A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/>
          <a:lstStyle/>
          <a:p>
            <a:r>
              <a:rPr lang="en-US" dirty="0"/>
              <a:t>Links Mentioned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75CE5-70A2-411D-881E-7B75B82931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905000"/>
            <a:ext cx="3178713" cy="3276600"/>
          </a:xfrm>
        </p:spPr>
        <p:txBody>
          <a:bodyPr/>
          <a:lstStyle/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2" tooltip="Αρχική διεύθυνση URL: https://www.facebook.com/share/p/1CWatGKyg8/?mibextid=wwXIfr. Κάντε κλικ ή πατήστε εάν εμπιστεύεστε αυτήν τη σύνδεση."/>
              </a:rPr>
              <a:t>Facebook: Strong me</a:t>
            </a:r>
            <a:endParaRPr lang="en-US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3" tooltip="Αρχική διεύθυνση URL: https://www.facebook.com/share/p/1AUUTz6Ed1/?mibextid=wwXIfr. Κάντε κλικ ή πατήστε εάν εμπιστεύεστε αυτήν τη σύνδεση."/>
              </a:rPr>
              <a:t>Facebook: FEANTSA</a:t>
            </a:r>
            <a:endParaRPr lang="en-US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4" tooltip="Αρχική διεύθυνση URL: https://www.facebook.com/share/p/1CHyJHTHUn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4" tooltip="Αρχική διεύθυνση URL: https://www.facebook.com/share/p/1CHyJHTHUn/?mibextid=wwXIfr. Κάντε κλικ ή πατήστε εάν εμπιστεύεστε αυτήν τη σύνδεση."/>
              </a:rPr>
              <a:t>Θεατρικό Εργαστήριο 2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5" tooltip="Αρχική διεύθυνση URL: https://www.facebook.com/share/p/1CHyJHTHUn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5" tooltip="Αρχική διεύθυνση URL: https://www.facebook.com/share/p/1CHyJHTHUn/?mibextid=wwXIfr. Κάντε κλικ ή πατήστε εάν εμπιστεύεστε αυτήν τη σύνδεση."/>
              </a:rPr>
              <a:t>Θεατρικό Εργαστήριο 1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6" tooltip="Αρχική διεύθυνση URL: https://www.facebook.com/share/p/1FVnfXmbgJ/?mibextid=wwXIfr. Κάντε κλικ ή πατήστε εάν εμπιστεύεστε αυτήν τη σύνδεση."/>
              </a:rPr>
              <a:t>Facebook: Pride Parade</a:t>
            </a:r>
            <a:endParaRPr lang="en-US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7" tooltip="Αρχική διεύθυνση URL: https://www.facebook.com/share/p/1DyG472G31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7" tooltip="Αρχική διεύθυνση URL: https://www.facebook.com/share/p/1DyG472G31/?mibextid=wwXIfr. Κάντε κλικ ή πατήστε εάν εμπιστεύεστε αυτήν τη σύνδεση."/>
              </a:rPr>
              <a:t>Εργαστήριο Ευαισθητοποίησης  2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8" tooltip="Αρχική διεύθυνση URL: https://www.facebook.com/share/p/18PnEJ8hQu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8" tooltip="Αρχική διεύθυνση URL: https://www.facebook.com/share/p/18PnEJ8hQu/?mibextid=wwXIfr. Κάντε κλικ ή πατήστε εάν εμπιστεύεστε αυτήν τη σύνδεση."/>
              </a:rPr>
              <a:t>Εργαστήριο Ευαισθητοποίησης 1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9" tooltip="Αρχική διεύθυνση URL: https://www.facebook.com/share/1bfjhftw95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9" tooltip="Αρχική διεύθυνση URL: https://www.facebook.com/share/1bfjhftw95/?mibextid=wwXIfr. Κάντε κλικ ή πατήστε εάν εμπιστεύεστε αυτήν τη σύνδεση."/>
              </a:rPr>
              <a:t>Ύπατος Αρμοστής κατά της </a:t>
            </a:r>
            <a:r>
              <a:rPr lang="el-GR" sz="1200" b="0" i="0" dirty="0" err="1">
                <a:solidFill>
                  <a:srgbClr val="000000"/>
                </a:solidFill>
                <a:effectLst/>
                <a:latin typeface="Aptos"/>
                <a:hlinkClick r:id="rId9" tooltip="Αρχική διεύθυνση URL: https://www.facebook.com/share/1bfjhftw95/?mibextid=wwXIfr. Κάντε κλικ ή πατήστε εάν εμπιστεύεστε αυτήν τη σύνδεση."/>
              </a:rPr>
              <a:t>ομοφοβίας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10" tooltip="Αρχική διεύθυνση URL: https://www.facebook.com/share/p/1DW56NCFv2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10" tooltip="Αρχική διεύθυνση URL: https://www.facebook.com/share/p/1DW56NCFv2/?mibextid=wwXIfr. Κάντε κλικ ή πατήστε εάν εμπιστεύεστε αυτήν τη σύνδεση."/>
              </a:rPr>
              <a:t>ΚΕΠ Δήμου Αθηναίων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11" tooltip="Αρχική διεύθυνση URL: https://www.facebook.com/share/17W2zXy3P9/?mibextid=wwXIfr. Κάντε κλικ ή πατήστε εάν εμπιστεύεστε αυτήν τη σύνδεση."/>
              </a:rPr>
              <a:t>Facebook: LIFO</a:t>
            </a:r>
            <a:endParaRPr lang="en-US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r>
              <a:rPr lang="en-US" sz="1200" b="0" i="0" dirty="0">
                <a:solidFill>
                  <a:srgbClr val="000000"/>
                </a:solidFill>
                <a:effectLst/>
                <a:latin typeface="Aptos"/>
                <a:hlinkClick r:id="rId12" tooltip="Αρχική διεύθυνση URL: https://www.facebook.com/share/p/1CNeFm7EdP/?mibextid=wwXIfr. Κάντε κλικ ή πατήστε εάν εμπιστεύεστε αυτήν τη σύνδεση."/>
              </a:rPr>
              <a:t>Facebook: </a:t>
            </a:r>
            <a:r>
              <a:rPr lang="el-GR" sz="1200" b="0" i="0" dirty="0">
                <a:solidFill>
                  <a:srgbClr val="000000"/>
                </a:solidFill>
                <a:effectLst/>
                <a:latin typeface="Aptos"/>
                <a:hlinkClick r:id="rId12" tooltip="Αρχική διεύθυνση URL: https://www.facebook.com/share/p/1CNeFm7EdP/?mibextid=wwXIfr. Κάντε κλικ ή πατήστε εάν εμπιστεύεστε αυτήν τη σύνδεση."/>
              </a:rPr>
              <a:t>Συνάντηση με ΓΓ</a:t>
            </a: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pPr algn="l" rtl="0" fontAlgn="base"/>
            <a:br>
              <a:rPr lang="el-GR" sz="1200" b="0" i="0" dirty="0">
                <a:solidFill>
                  <a:srgbClr val="000000"/>
                </a:solidFill>
                <a:effectLst/>
                <a:latin typeface="Aptos"/>
              </a:rPr>
            </a:br>
            <a:endParaRPr lang="el-GR" sz="1200" b="0" i="0" dirty="0">
              <a:solidFill>
                <a:srgbClr val="000000"/>
              </a:solidFill>
              <a:effectLst/>
              <a:latin typeface="Apto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E1023-E8CC-43F3-B34D-4DBE82615A0C}"/>
              </a:ext>
            </a:extLst>
          </p:cNvPr>
          <p:cNvSpPr txBox="1"/>
          <p:nvPr/>
        </p:nvSpPr>
        <p:spPr>
          <a:xfrm>
            <a:off x="8173779" y="1904998"/>
            <a:ext cx="6097772" cy="2467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3" tooltip="Αρχική διεύθυνση URL: https://www.instagram.com/p/DPEx33IDLpz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Strong me</a:t>
            </a:r>
            <a:endParaRPr lang="en-US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4" tooltip="Αρχική διεύθυνση URL: https://www.instagram.com/p/DJeNQx3uLgI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FEANTSA</a:t>
            </a:r>
            <a:endParaRPr lang="en-US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5" tooltip="Αρχική διεύθυνση URL: https://www.instagram.com/p/DGTFBjCOMxf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</a:t>
            </a:r>
            <a:r>
              <a:rPr lang="el-GR" sz="1200" dirty="0">
                <a:solidFill>
                  <a:srgbClr val="000000"/>
                </a:solidFill>
                <a:latin typeface="Aptos"/>
                <a:hlinkClick r:id="rId15" tooltip="Αρχική διεύθυνση URL: https://www.instagram.com/p/DGTFBjCOMxf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Θεατρικό Εργαστήριο</a:t>
            </a:r>
            <a:endParaRPr lang="el-GR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6" tooltip="Αρχική διεύθυνση URL: https://www.instagram.com/p/C8PkQMzIcAz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Pride Parade</a:t>
            </a:r>
            <a:endParaRPr lang="en-US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7" tooltip="Αρχική διεύθυνση URL: https://www.instagram.com/p/C781MyqIHlJ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</a:t>
            </a:r>
            <a:r>
              <a:rPr lang="el-GR" sz="1200" dirty="0">
                <a:solidFill>
                  <a:srgbClr val="000000"/>
                </a:solidFill>
                <a:latin typeface="Aptos"/>
                <a:hlinkClick r:id="rId17" tooltip="Αρχική διεύθυνση URL: https://www.instagram.com/p/C781MyqIHlJ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Εργαστήριο Ευαισθητοποίησης</a:t>
            </a:r>
            <a:endParaRPr lang="el-GR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8" tooltip="Αρχική διεύθυνση URL: https://www.instagram.com/p/C7EML7xOKyA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</a:t>
            </a:r>
            <a:r>
              <a:rPr lang="el-GR" sz="1200" dirty="0">
                <a:solidFill>
                  <a:srgbClr val="000000"/>
                </a:solidFill>
                <a:latin typeface="Aptos"/>
                <a:hlinkClick r:id="rId18" tooltip="Αρχική διεύθυνση URL: https://www.instagram.com/p/C7EML7xOKyA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ΚΕΠ Δήμου Αθηναίων</a:t>
            </a:r>
            <a:endParaRPr lang="el-GR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19" tooltip="Αρχική διεύθυνση URL: https://www.instagram.com/p/C4oWyQGo-k2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LIFO</a:t>
            </a:r>
            <a:endParaRPr lang="en-US" sz="1200" dirty="0">
              <a:solidFill>
                <a:srgbClr val="000000"/>
              </a:solidFill>
              <a:latin typeface="Aptos"/>
            </a:endParaRPr>
          </a:p>
          <a:p>
            <a:pPr fontAlgn="base">
              <a:spcBef>
                <a:spcPts val="1000"/>
              </a:spcBef>
            </a:pPr>
            <a:r>
              <a:rPr lang="en-US" sz="1200" dirty="0">
                <a:solidFill>
                  <a:srgbClr val="000000"/>
                </a:solidFill>
                <a:latin typeface="Aptos"/>
                <a:hlinkClick r:id="rId20" tooltip="Αρχική διεύθυνση URL: https://www.instagram.com/p/C2ILYiGLjXG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Instagram: </a:t>
            </a:r>
            <a:r>
              <a:rPr lang="el-GR" sz="1200" dirty="0">
                <a:solidFill>
                  <a:srgbClr val="000000"/>
                </a:solidFill>
                <a:latin typeface="Aptos"/>
                <a:hlinkClick r:id="rId20" tooltip="Αρχική διεύθυνση URL: https://www.instagram.com/p/C2ILYiGLjXG/?utm_source=ig_web_copy_link&amp;igsh=MzRlODBiNWFlZA==. Κάντε κλικ ή πατήστε εάν εμπιστεύεστε αυτήν τη σύνδεση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Συνάντηση με ΓΓ</a:t>
            </a:r>
            <a:endParaRPr lang="el-GR" sz="1200" dirty="0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6" name="Εικόνα 3">
            <a:extLst>
              <a:ext uri="{FF2B5EF4-FFF2-40B4-BE49-F238E27FC236}">
                <a16:creationId xmlns:a16="http://schemas.microsoft.com/office/drawing/2014/main" id="{CC66FED2-7EE1-4057-A001-5652ADA3B06E}"/>
              </a:ext>
            </a:extLst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66" y="5950269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540C0BE-2B7B-459B-A369-0D67BF439677}"/>
              </a:ext>
            </a:extLst>
          </p:cNvPr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875" y="5950269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2AA9BCA-CC75-496D-B0F5-BCFB4CFA020D}"/>
              </a:ext>
            </a:extLst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779" y="5950269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5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89" y="418243"/>
            <a:ext cx="6477000" cy="1189038"/>
          </a:xfrm>
        </p:spPr>
        <p:txBody>
          <a:bodyPr/>
          <a:lstStyle/>
          <a:p>
            <a:r>
              <a:rPr lang="en-US" dirty="0"/>
              <a:t>Key Challenges in Greece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7168" y="5301895"/>
            <a:ext cx="4191044" cy="1071618"/>
          </a:xfrm>
        </p:spPr>
        <p:txBody>
          <a:bodyPr/>
          <a:lstStyle/>
          <a:p>
            <a:pPr algn="r"/>
            <a:r>
              <a:rPr lang="en-US" sz="18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Lack of safe housing</a:t>
            </a:r>
          </a:p>
          <a:p>
            <a:pPr algn="r"/>
            <a:r>
              <a:rPr lang="en-US" sz="18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Economic and employment vulnerability</a:t>
            </a:r>
            <a:endParaRPr lang="el-GR" sz="18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타원 29">
            <a:extLst>
              <a:ext uri="{FF2B5EF4-FFF2-40B4-BE49-F238E27FC236}">
                <a16:creationId xmlns:a16="http://schemas.microsoft.com/office/drawing/2014/main" id="{C52DD7AA-135D-4586-B392-EEE4359A9702}"/>
              </a:ext>
            </a:extLst>
          </p:cNvPr>
          <p:cNvSpPr/>
          <p:nvPr/>
        </p:nvSpPr>
        <p:spPr>
          <a:xfrm>
            <a:off x="537915" y="1464605"/>
            <a:ext cx="1131551" cy="1131551"/>
          </a:xfrm>
          <a:prstGeom prst="ellipse">
            <a:avLst/>
          </a:prstGeom>
          <a:solidFill>
            <a:schemeClr val="bg1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5" name="그룹 27">
            <a:extLst>
              <a:ext uri="{FF2B5EF4-FFF2-40B4-BE49-F238E27FC236}">
                <a16:creationId xmlns:a16="http://schemas.microsoft.com/office/drawing/2014/main" id="{052532D8-9B94-4D44-A596-2237700AABAD}"/>
              </a:ext>
            </a:extLst>
          </p:cNvPr>
          <p:cNvGrpSpPr/>
          <p:nvPr/>
        </p:nvGrpSpPr>
        <p:grpSpPr>
          <a:xfrm>
            <a:off x="798824" y="1714737"/>
            <a:ext cx="585849" cy="699398"/>
            <a:chOff x="3471566" y="1570005"/>
            <a:chExt cx="328638" cy="392335"/>
          </a:xfrm>
          <a:solidFill>
            <a:srgbClr val="FFC000"/>
          </a:solidFill>
        </p:grpSpPr>
        <p:sp>
          <p:nvSpPr>
            <p:cNvPr id="6" name="자유형: 도형 28">
              <a:extLst>
                <a:ext uri="{FF2B5EF4-FFF2-40B4-BE49-F238E27FC236}">
                  <a16:creationId xmlns:a16="http://schemas.microsoft.com/office/drawing/2014/main" id="{6C48BFA3-029F-49E1-BBEE-9D7DBAB3D8AD}"/>
                </a:ext>
              </a:extLst>
            </p:cNvPr>
            <p:cNvSpPr/>
            <p:nvPr/>
          </p:nvSpPr>
          <p:spPr>
            <a:xfrm>
              <a:off x="3668545" y="1876615"/>
              <a:ext cx="85725" cy="85725"/>
            </a:xfrm>
            <a:custGeom>
              <a:avLst/>
              <a:gdLst>
                <a:gd name="connsiteX0" fmla="*/ 74009 w 85725"/>
                <a:gd name="connsiteY0" fmla="*/ 7144 h 85725"/>
                <a:gd name="connsiteX1" fmla="*/ 7144 w 85725"/>
                <a:gd name="connsiteY1" fmla="*/ 36671 h 85725"/>
                <a:gd name="connsiteX2" fmla="*/ 17145 w 85725"/>
                <a:gd name="connsiteY2" fmla="*/ 72866 h 85725"/>
                <a:gd name="connsiteX3" fmla="*/ 27718 w 85725"/>
                <a:gd name="connsiteY3" fmla="*/ 80963 h 85725"/>
                <a:gd name="connsiteX4" fmla="*/ 71628 w 85725"/>
                <a:gd name="connsiteY4" fmla="*/ 80963 h 85725"/>
                <a:gd name="connsiteX5" fmla="*/ 82487 w 85725"/>
                <a:gd name="connsiteY5" fmla="*/ 68485 h 85725"/>
                <a:gd name="connsiteX6" fmla="*/ 74009 w 85725"/>
                <a:gd name="connsiteY6" fmla="*/ 7144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85725">
                  <a:moveTo>
                    <a:pt x="74009" y="7144"/>
                  </a:moveTo>
                  <a:cubicBezTo>
                    <a:pt x="54293" y="21241"/>
                    <a:pt x="31623" y="31433"/>
                    <a:pt x="7144" y="36671"/>
                  </a:cubicBezTo>
                  <a:lnTo>
                    <a:pt x="17145" y="72866"/>
                  </a:lnTo>
                  <a:cubicBezTo>
                    <a:pt x="18479" y="77629"/>
                    <a:pt x="22765" y="80963"/>
                    <a:pt x="27718" y="80963"/>
                  </a:cubicBezTo>
                  <a:lnTo>
                    <a:pt x="71628" y="80963"/>
                  </a:lnTo>
                  <a:cubicBezTo>
                    <a:pt x="78200" y="80963"/>
                    <a:pt x="83344" y="74962"/>
                    <a:pt x="82487" y="68485"/>
                  </a:cubicBezTo>
                  <a:lnTo>
                    <a:pt x="74009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29">
              <a:extLst>
                <a:ext uri="{FF2B5EF4-FFF2-40B4-BE49-F238E27FC236}">
                  <a16:creationId xmlns:a16="http://schemas.microsoft.com/office/drawing/2014/main" id="{453FEB3E-BCF5-4C2B-9314-3514FD69013A}"/>
                </a:ext>
              </a:extLst>
            </p:cNvPr>
            <p:cNvSpPr/>
            <p:nvPr/>
          </p:nvSpPr>
          <p:spPr>
            <a:xfrm>
              <a:off x="3517194" y="1876615"/>
              <a:ext cx="85725" cy="85725"/>
            </a:xfrm>
            <a:custGeom>
              <a:avLst/>
              <a:gdLst>
                <a:gd name="connsiteX0" fmla="*/ 7237 w 85725"/>
                <a:gd name="connsiteY0" fmla="*/ 68485 h 85725"/>
                <a:gd name="connsiteX1" fmla="*/ 18096 w 85725"/>
                <a:gd name="connsiteY1" fmla="*/ 80963 h 85725"/>
                <a:gd name="connsiteX2" fmla="*/ 62006 w 85725"/>
                <a:gd name="connsiteY2" fmla="*/ 80963 h 85725"/>
                <a:gd name="connsiteX3" fmla="*/ 72579 w 85725"/>
                <a:gd name="connsiteY3" fmla="*/ 72866 h 85725"/>
                <a:gd name="connsiteX4" fmla="*/ 82580 w 85725"/>
                <a:gd name="connsiteY4" fmla="*/ 36671 h 85725"/>
                <a:gd name="connsiteX5" fmla="*/ 15715 w 85725"/>
                <a:gd name="connsiteY5" fmla="*/ 7144 h 85725"/>
                <a:gd name="connsiteX6" fmla="*/ 7237 w 85725"/>
                <a:gd name="connsiteY6" fmla="*/ 6848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85725">
                  <a:moveTo>
                    <a:pt x="7237" y="68485"/>
                  </a:moveTo>
                  <a:cubicBezTo>
                    <a:pt x="6380" y="74962"/>
                    <a:pt x="11524" y="80963"/>
                    <a:pt x="18096" y="80963"/>
                  </a:cubicBezTo>
                  <a:lnTo>
                    <a:pt x="62006" y="80963"/>
                  </a:lnTo>
                  <a:cubicBezTo>
                    <a:pt x="66959" y="80963"/>
                    <a:pt x="71245" y="77629"/>
                    <a:pt x="72579" y="72866"/>
                  </a:cubicBezTo>
                  <a:lnTo>
                    <a:pt x="82580" y="36671"/>
                  </a:lnTo>
                  <a:cubicBezTo>
                    <a:pt x="58101" y="31433"/>
                    <a:pt x="35431" y="21241"/>
                    <a:pt x="15715" y="7144"/>
                  </a:cubicBezTo>
                  <a:lnTo>
                    <a:pt x="7237" y="684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30">
              <a:extLst>
                <a:ext uri="{FF2B5EF4-FFF2-40B4-BE49-F238E27FC236}">
                  <a16:creationId xmlns:a16="http://schemas.microsoft.com/office/drawing/2014/main" id="{527E7AAB-F5B4-4052-974E-9B5FF26A4411}"/>
                </a:ext>
              </a:extLst>
            </p:cNvPr>
            <p:cNvSpPr/>
            <p:nvPr/>
          </p:nvSpPr>
          <p:spPr>
            <a:xfrm>
              <a:off x="3619229" y="1570016"/>
              <a:ext cx="180975" cy="180975"/>
            </a:xfrm>
            <a:custGeom>
              <a:avLst/>
              <a:gdLst>
                <a:gd name="connsiteX0" fmla="*/ 67794 w 180975"/>
                <a:gd name="connsiteY0" fmla="*/ 69617 h 180975"/>
                <a:gd name="connsiteX1" fmla="*/ 67794 w 180975"/>
                <a:gd name="connsiteY1" fmla="*/ 101431 h 180975"/>
                <a:gd name="connsiteX2" fmla="*/ 10359 w 180975"/>
                <a:gd name="connsiteY2" fmla="*/ 158866 h 180975"/>
                <a:gd name="connsiteX3" fmla="*/ 10359 w 180975"/>
                <a:gd name="connsiteY3" fmla="*/ 174487 h 180975"/>
                <a:gd name="connsiteX4" fmla="*/ 25979 w 180975"/>
                <a:gd name="connsiteY4" fmla="*/ 174487 h 180975"/>
                <a:gd name="connsiteX5" fmla="*/ 83415 w 180975"/>
                <a:gd name="connsiteY5" fmla="*/ 117052 h 180975"/>
                <a:gd name="connsiteX6" fmla="*/ 115229 w 180975"/>
                <a:gd name="connsiteY6" fmla="*/ 117052 h 180975"/>
                <a:gd name="connsiteX7" fmla="*/ 122753 w 180975"/>
                <a:gd name="connsiteY7" fmla="*/ 114099 h 180975"/>
                <a:gd name="connsiteX8" fmla="*/ 174379 w 180975"/>
                <a:gd name="connsiteY8" fmla="*/ 65521 h 180975"/>
                <a:gd name="connsiteX9" fmla="*/ 177046 w 180975"/>
                <a:gd name="connsiteY9" fmla="*/ 53425 h 180975"/>
                <a:gd name="connsiteX10" fmla="*/ 166854 w 180975"/>
                <a:gd name="connsiteY10" fmla="*/ 46471 h 180975"/>
                <a:gd name="connsiteX11" fmla="*/ 138470 w 180975"/>
                <a:gd name="connsiteY11" fmla="*/ 46471 h 180975"/>
                <a:gd name="connsiteX12" fmla="*/ 138470 w 180975"/>
                <a:gd name="connsiteY12" fmla="*/ 18087 h 180975"/>
                <a:gd name="connsiteX13" fmla="*/ 131517 w 180975"/>
                <a:gd name="connsiteY13" fmla="*/ 7895 h 180975"/>
                <a:gd name="connsiteX14" fmla="*/ 119420 w 180975"/>
                <a:gd name="connsiteY14" fmla="*/ 10562 h 180975"/>
                <a:gd name="connsiteX15" fmla="*/ 70842 w 180975"/>
                <a:gd name="connsiteY15" fmla="*/ 62187 h 180975"/>
                <a:gd name="connsiteX16" fmla="*/ 67794 w 180975"/>
                <a:gd name="connsiteY16" fmla="*/ 69617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0975" h="180975">
                  <a:moveTo>
                    <a:pt x="67794" y="69617"/>
                  </a:moveTo>
                  <a:lnTo>
                    <a:pt x="67794" y="101431"/>
                  </a:lnTo>
                  <a:lnTo>
                    <a:pt x="10359" y="158866"/>
                  </a:lnTo>
                  <a:cubicBezTo>
                    <a:pt x="6072" y="163152"/>
                    <a:pt x="6072" y="170106"/>
                    <a:pt x="10359" y="174487"/>
                  </a:cubicBezTo>
                  <a:cubicBezTo>
                    <a:pt x="14645" y="178773"/>
                    <a:pt x="21693" y="178773"/>
                    <a:pt x="25979" y="174487"/>
                  </a:cubicBezTo>
                  <a:lnTo>
                    <a:pt x="83415" y="117052"/>
                  </a:lnTo>
                  <a:lnTo>
                    <a:pt x="115229" y="117052"/>
                  </a:lnTo>
                  <a:cubicBezTo>
                    <a:pt x="117991" y="117052"/>
                    <a:pt x="120753" y="116004"/>
                    <a:pt x="122753" y="114099"/>
                  </a:cubicBezTo>
                  <a:lnTo>
                    <a:pt x="174379" y="65521"/>
                  </a:lnTo>
                  <a:cubicBezTo>
                    <a:pt x="177618" y="62378"/>
                    <a:pt x="178760" y="57615"/>
                    <a:pt x="177046" y="53425"/>
                  </a:cubicBezTo>
                  <a:cubicBezTo>
                    <a:pt x="175427" y="49233"/>
                    <a:pt x="171331" y="46471"/>
                    <a:pt x="166854" y="46471"/>
                  </a:cubicBezTo>
                  <a:lnTo>
                    <a:pt x="138470" y="46471"/>
                  </a:lnTo>
                  <a:lnTo>
                    <a:pt x="138470" y="18087"/>
                  </a:lnTo>
                  <a:cubicBezTo>
                    <a:pt x="138470" y="13610"/>
                    <a:pt x="135708" y="9514"/>
                    <a:pt x="131517" y="7895"/>
                  </a:cubicBezTo>
                  <a:cubicBezTo>
                    <a:pt x="127326" y="6276"/>
                    <a:pt x="122563" y="7323"/>
                    <a:pt x="119420" y="10562"/>
                  </a:cubicBezTo>
                  <a:lnTo>
                    <a:pt x="70842" y="62187"/>
                  </a:lnTo>
                  <a:cubicBezTo>
                    <a:pt x="68842" y="64188"/>
                    <a:pt x="67794" y="66855"/>
                    <a:pt x="67794" y="696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10" name="자유형: 도형 31">
              <a:extLst>
                <a:ext uri="{FF2B5EF4-FFF2-40B4-BE49-F238E27FC236}">
                  <a16:creationId xmlns:a16="http://schemas.microsoft.com/office/drawing/2014/main" id="{0EA305D1-BF4D-414B-B1A9-AB42C469EAEF}"/>
                </a:ext>
              </a:extLst>
            </p:cNvPr>
            <p:cNvSpPr/>
            <p:nvPr/>
          </p:nvSpPr>
          <p:spPr>
            <a:xfrm>
              <a:off x="3581200" y="1679733"/>
              <a:ext cx="104775" cy="104775"/>
            </a:xfrm>
            <a:custGeom>
              <a:avLst/>
              <a:gdLst>
                <a:gd name="connsiteX0" fmla="*/ 59246 w 104775"/>
                <a:gd name="connsiteY0" fmla="*/ 7239 h 104775"/>
                <a:gd name="connsiteX1" fmla="*/ 56483 w 104775"/>
                <a:gd name="connsiteY1" fmla="*/ 7144 h 104775"/>
                <a:gd name="connsiteX2" fmla="*/ 7144 w 104775"/>
                <a:gd name="connsiteY2" fmla="*/ 56483 h 104775"/>
                <a:gd name="connsiteX3" fmla="*/ 56483 w 104775"/>
                <a:gd name="connsiteY3" fmla="*/ 105823 h 104775"/>
                <a:gd name="connsiteX4" fmla="*/ 105823 w 104775"/>
                <a:gd name="connsiteY4" fmla="*/ 56483 h 104775"/>
                <a:gd name="connsiteX5" fmla="*/ 105728 w 104775"/>
                <a:gd name="connsiteY5" fmla="*/ 53721 h 104775"/>
                <a:gd name="connsiteX6" fmla="*/ 79724 w 104775"/>
                <a:gd name="connsiteY6" fmla="*/ 79724 h 104775"/>
                <a:gd name="connsiteX7" fmla="*/ 56483 w 104775"/>
                <a:gd name="connsiteY7" fmla="*/ 89345 h 104775"/>
                <a:gd name="connsiteX8" fmla="*/ 33242 w 104775"/>
                <a:gd name="connsiteY8" fmla="*/ 79724 h 104775"/>
                <a:gd name="connsiteX9" fmla="*/ 23622 w 104775"/>
                <a:gd name="connsiteY9" fmla="*/ 56483 h 104775"/>
                <a:gd name="connsiteX10" fmla="*/ 33242 w 104775"/>
                <a:gd name="connsiteY10" fmla="*/ 33242 h 104775"/>
                <a:gd name="connsiteX11" fmla="*/ 59246 w 104775"/>
                <a:gd name="connsiteY11" fmla="*/ 7239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59246" y="7239"/>
                  </a:moveTo>
                  <a:cubicBezTo>
                    <a:pt x="58293" y="7144"/>
                    <a:pt x="57436" y="7144"/>
                    <a:pt x="56483" y="7144"/>
                  </a:cubicBezTo>
                  <a:cubicBezTo>
                    <a:pt x="29242" y="7144"/>
                    <a:pt x="7144" y="29337"/>
                    <a:pt x="7144" y="56483"/>
                  </a:cubicBezTo>
                  <a:cubicBezTo>
                    <a:pt x="7144" y="83725"/>
                    <a:pt x="29337" y="105823"/>
                    <a:pt x="56483" y="105823"/>
                  </a:cubicBezTo>
                  <a:cubicBezTo>
                    <a:pt x="83725" y="105823"/>
                    <a:pt x="105823" y="83629"/>
                    <a:pt x="105823" y="56483"/>
                  </a:cubicBezTo>
                  <a:cubicBezTo>
                    <a:pt x="105823" y="55531"/>
                    <a:pt x="105823" y="54673"/>
                    <a:pt x="105728" y="53721"/>
                  </a:cubicBezTo>
                  <a:lnTo>
                    <a:pt x="79724" y="79724"/>
                  </a:lnTo>
                  <a:cubicBezTo>
                    <a:pt x="73533" y="85916"/>
                    <a:pt x="65246" y="89345"/>
                    <a:pt x="56483" y="89345"/>
                  </a:cubicBezTo>
                  <a:cubicBezTo>
                    <a:pt x="47720" y="89345"/>
                    <a:pt x="39434" y="85916"/>
                    <a:pt x="33242" y="79724"/>
                  </a:cubicBezTo>
                  <a:cubicBezTo>
                    <a:pt x="27051" y="73533"/>
                    <a:pt x="23622" y="65246"/>
                    <a:pt x="23622" y="56483"/>
                  </a:cubicBezTo>
                  <a:cubicBezTo>
                    <a:pt x="23622" y="47720"/>
                    <a:pt x="27051" y="39433"/>
                    <a:pt x="33242" y="33242"/>
                  </a:cubicBezTo>
                  <a:lnTo>
                    <a:pt x="59246" y="72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32">
              <a:extLst>
                <a:ext uri="{FF2B5EF4-FFF2-40B4-BE49-F238E27FC236}">
                  <a16:creationId xmlns:a16="http://schemas.microsoft.com/office/drawing/2014/main" id="{801652CE-BA53-4BDF-BE65-70FB7F0E8D9B}"/>
                </a:ext>
              </a:extLst>
            </p:cNvPr>
            <p:cNvSpPr/>
            <p:nvPr/>
          </p:nvSpPr>
          <p:spPr>
            <a:xfrm>
              <a:off x="3471566" y="1570005"/>
              <a:ext cx="323850" cy="323850"/>
            </a:xfrm>
            <a:custGeom>
              <a:avLst/>
              <a:gdLst>
                <a:gd name="connsiteX0" fmla="*/ 285464 w 323850"/>
                <a:gd name="connsiteY0" fmla="*/ 129730 h 323850"/>
                <a:gd name="connsiteX1" fmla="*/ 277178 w 323850"/>
                <a:gd name="connsiteY1" fmla="*/ 135446 h 323850"/>
                <a:gd name="connsiteX2" fmla="*/ 281369 w 323850"/>
                <a:gd name="connsiteY2" fmla="*/ 166306 h 323850"/>
                <a:gd name="connsiteX3" fmla="*/ 166116 w 323850"/>
                <a:gd name="connsiteY3" fmla="*/ 281559 h 323850"/>
                <a:gd name="connsiteX4" fmla="*/ 50863 w 323850"/>
                <a:gd name="connsiteY4" fmla="*/ 166306 h 323850"/>
                <a:gd name="connsiteX5" fmla="*/ 166116 w 323850"/>
                <a:gd name="connsiteY5" fmla="*/ 51054 h 323850"/>
                <a:gd name="connsiteX6" fmla="*/ 196977 w 323850"/>
                <a:gd name="connsiteY6" fmla="*/ 55245 h 323850"/>
                <a:gd name="connsiteX7" fmla="*/ 202692 w 323850"/>
                <a:gd name="connsiteY7" fmla="*/ 46958 h 323850"/>
                <a:gd name="connsiteX8" fmla="*/ 228314 w 323850"/>
                <a:gd name="connsiteY8" fmla="*/ 19717 h 323850"/>
                <a:gd name="connsiteX9" fmla="*/ 166211 w 323850"/>
                <a:gd name="connsiteY9" fmla="*/ 7144 h 323850"/>
                <a:gd name="connsiteX10" fmla="*/ 7144 w 323850"/>
                <a:gd name="connsiteY10" fmla="*/ 166211 h 323850"/>
                <a:gd name="connsiteX11" fmla="*/ 166211 w 323850"/>
                <a:gd name="connsiteY11" fmla="*/ 325279 h 323850"/>
                <a:gd name="connsiteX12" fmla="*/ 325279 w 323850"/>
                <a:gd name="connsiteY12" fmla="*/ 166211 h 323850"/>
                <a:gd name="connsiteX13" fmla="*/ 312706 w 323850"/>
                <a:gd name="connsiteY13" fmla="*/ 104108 h 323850"/>
                <a:gd name="connsiteX14" fmla="*/ 285464 w 323850"/>
                <a:gd name="connsiteY14" fmla="*/ 12973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3850" h="323850">
                  <a:moveTo>
                    <a:pt x="285464" y="129730"/>
                  </a:moveTo>
                  <a:cubicBezTo>
                    <a:pt x="282988" y="132017"/>
                    <a:pt x="280225" y="133921"/>
                    <a:pt x="277178" y="135446"/>
                  </a:cubicBezTo>
                  <a:cubicBezTo>
                    <a:pt x="279940" y="145351"/>
                    <a:pt x="281369" y="155734"/>
                    <a:pt x="281369" y="166306"/>
                  </a:cubicBezTo>
                  <a:cubicBezTo>
                    <a:pt x="281369" y="229838"/>
                    <a:pt x="229648" y="281559"/>
                    <a:pt x="166116" y="281559"/>
                  </a:cubicBezTo>
                  <a:cubicBezTo>
                    <a:pt x="102584" y="281559"/>
                    <a:pt x="50863" y="229838"/>
                    <a:pt x="50863" y="166306"/>
                  </a:cubicBezTo>
                  <a:cubicBezTo>
                    <a:pt x="50863" y="102775"/>
                    <a:pt x="102584" y="51054"/>
                    <a:pt x="166116" y="51054"/>
                  </a:cubicBezTo>
                  <a:cubicBezTo>
                    <a:pt x="176689" y="51054"/>
                    <a:pt x="186976" y="52483"/>
                    <a:pt x="196977" y="55245"/>
                  </a:cubicBezTo>
                  <a:cubicBezTo>
                    <a:pt x="198406" y="52292"/>
                    <a:pt x="200311" y="49435"/>
                    <a:pt x="202692" y="46958"/>
                  </a:cubicBezTo>
                  <a:lnTo>
                    <a:pt x="228314" y="19717"/>
                  </a:lnTo>
                  <a:cubicBezTo>
                    <a:pt x="208788" y="11430"/>
                    <a:pt x="187738" y="7144"/>
                    <a:pt x="166211" y="7144"/>
                  </a:cubicBezTo>
                  <a:cubicBezTo>
                    <a:pt x="78486" y="7144"/>
                    <a:pt x="7144" y="78486"/>
                    <a:pt x="7144" y="166211"/>
                  </a:cubicBezTo>
                  <a:cubicBezTo>
                    <a:pt x="7144" y="253936"/>
                    <a:pt x="78486" y="325279"/>
                    <a:pt x="166211" y="325279"/>
                  </a:cubicBezTo>
                  <a:cubicBezTo>
                    <a:pt x="253937" y="325279"/>
                    <a:pt x="325279" y="253936"/>
                    <a:pt x="325279" y="166211"/>
                  </a:cubicBezTo>
                  <a:cubicBezTo>
                    <a:pt x="325279" y="144590"/>
                    <a:pt x="320992" y="123634"/>
                    <a:pt x="312706" y="104108"/>
                  </a:cubicBezTo>
                  <a:lnTo>
                    <a:pt x="285464" y="1297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33">
              <a:extLst>
                <a:ext uri="{FF2B5EF4-FFF2-40B4-BE49-F238E27FC236}">
                  <a16:creationId xmlns:a16="http://schemas.microsoft.com/office/drawing/2014/main" id="{2F69C595-5CCB-4A46-B1E5-4601C70CD438}"/>
                </a:ext>
              </a:extLst>
            </p:cNvPr>
            <p:cNvSpPr/>
            <p:nvPr/>
          </p:nvSpPr>
          <p:spPr>
            <a:xfrm>
              <a:off x="3537568" y="1635806"/>
              <a:ext cx="200025" cy="200025"/>
            </a:xfrm>
            <a:custGeom>
              <a:avLst/>
              <a:gdLst>
                <a:gd name="connsiteX0" fmla="*/ 127929 w 200025"/>
                <a:gd name="connsiteY0" fmla="*/ 26306 h 200025"/>
                <a:gd name="connsiteX1" fmla="*/ 127929 w 200025"/>
                <a:gd name="connsiteY1" fmla="*/ 11256 h 200025"/>
                <a:gd name="connsiteX2" fmla="*/ 98687 w 200025"/>
                <a:gd name="connsiteY2" fmla="*/ 7161 h 200025"/>
                <a:gd name="connsiteX3" fmla="*/ 7152 w 200025"/>
                <a:gd name="connsiteY3" fmla="*/ 101649 h 200025"/>
                <a:gd name="connsiteX4" fmla="*/ 100402 w 200025"/>
                <a:gd name="connsiteY4" fmla="*/ 193660 h 200025"/>
                <a:gd name="connsiteX5" fmla="*/ 193556 w 200025"/>
                <a:gd name="connsiteY5" fmla="*/ 104506 h 200025"/>
                <a:gd name="connsiteX6" fmla="*/ 189555 w 200025"/>
                <a:gd name="connsiteY6" fmla="*/ 72883 h 200025"/>
                <a:gd name="connsiteX7" fmla="*/ 174506 w 200025"/>
                <a:gd name="connsiteY7" fmla="*/ 72883 h 200025"/>
                <a:gd name="connsiteX8" fmla="*/ 168410 w 200025"/>
                <a:gd name="connsiteY8" fmla="*/ 78979 h 200025"/>
                <a:gd name="connsiteX9" fmla="*/ 171553 w 200025"/>
                <a:gd name="connsiteY9" fmla="*/ 105363 h 200025"/>
                <a:gd name="connsiteX10" fmla="*/ 105450 w 200025"/>
                <a:gd name="connsiteY10" fmla="*/ 171562 h 200025"/>
                <a:gd name="connsiteX11" fmla="*/ 29250 w 200025"/>
                <a:gd name="connsiteY11" fmla="*/ 95172 h 200025"/>
                <a:gd name="connsiteX12" fmla="*/ 95544 w 200025"/>
                <a:gd name="connsiteY12" fmla="*/ 29259 h 200025"/>
                <a:gd name="connsiteX13" fmla="*/ 121833 w 200025"/>
                <a:gd name="connsiteY13" fmla="*/ 32402 h 200025"/>
                <a:gd name="connsiteX14" fmla="*/ 127929 w 200025"/>
                <a:gd name="connsiteY14" fmla="*/ 26306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25" h="200025">
                  <a:moveTo>
                    <a:pt x="127929" y="26306"/>
                  </a:moveTo>
                  <a:lnTo>
                    <a:pt x="127929" y="11256"/>
                  </a:lnTo>
                  <a:cubicBezTo>
                    <a:pt x="118594" y="8399"/>
                    <a:pt x="108688" y="6970"/>
                    <a:pt x="98687" y="7161"/>
                  </a:cubicBezTo>
                  <a:cubicBezTo>
                    <a:pt x="47633" y="8113"/>
                    <a:pt x="6485" y="50499"/>
                    <a:pt x="7152" y="101649"/>
                  </a:cubicBezTo>
                  <a:cubicBezTo>
                    <a:pt x="7819" y="152512"/>
                    <a:pt x="49443" y="193660"/>
                    <a:pt x="100402" y="193660"/>
                  </a:cubicBezTo>
                  <a:cubicBezTo>
                    <a:pt x="150122" y="193660"/>
                    <a:pt x="191461" y="154131"/>
                    <a:pt x="193556" y="104506"/>
                  </a:cubicBezTo>
                  <a:cubicBezTo>
                    <a:pt x="194032" y="93648"/>
                    <a:pt x="192604" y="82980"/>
                    <a:pt x="189555" y="72883"/>
                  </a:cubicBezTo>
                  <a:lnTo>
                    <a:pt x="174506" y="72883"/>
                  </a:lnTo>
                  <a:lnTo>
                    <a:pt x="168410" y="78979"/>
                  </a:lnTo>
                  <a:cubicBezTo>
                    <a:pt x="170982" y="87266"/>
                    <a:pt x="172220" y="96124"/>
                    <a:pt x="171553" y="105363"/>
                  </a:cubicBezTo>
                  <a:cubicBezTo>
                    <a:pt x="169172" y="140701"/>
                    <a:pt x="140787" y="169086"/>
                    <a:pt x="105450" y="171562"/>
                  </a:cubicBezTo>
                  <a:cubicBezTo>
                    <a:pt x="62111" y="174610"/>
                    <a:pt x="26106" y="138606"/>
                    <a:pt x="29250" y="95172"/>
                  </a:cubicBezTo>
                  <a:cubicBezTo>
                    <a:pt x="31821" y="59929"/>
                    <a:pt x="60206" y="31640"/>
                    <a:pt x="95544" y="29259"/>
                  </a:cubicBezTo>
                  <a:cubicBezTo>
                    <a:pt x="104783" y="28687"/>
                    <a:pt x="113641" y="29830"/>
                    <a:pt x="121833" y="32402"/>
                  </a:cubicBezTo>
                  <a:lnTo>
                    <a:pt x="127929" y="263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3" name="타원 35">
            <a:extLst>
              <a:ext uri="{FF2B5EF4-FFF2-40B4-BE49-F238E27FC236}">
                <a16:creationId xmlns:a16="http://schemas.microsoft.com/office/drawing/2014/main" id="{129C3A95-34A8-4276-A652-C101239C52BB}"/>
              </a:ext>
            </a:extLst>
          </p:cNvPr>
          <p:cNvSpPr/>
          <p:nvPr/>
        </p:nvSpPr>
        <p:spPr>
          <a:xfrm>
            <a:off x="5530224" y="2528257"/>
            <a:ext cx="1131551" cy="1131551"/>
          </a:xfrm>
          <a:prstGeom prst="ellipse">
            <a:avLst/>
          </a:prstGeom>
          <a:solidFill>
            <a:schemeClr val="bg1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14" name="Γραφικό 51" descr="Κλείσιμο με συμπαγές γέμισμα">
            <a:extLst>
              <a:ext uri="{FF2B5EF4-FFF2-40B4-BE49-F238E27FC236}">
                <a16:creationId xmlns:a16="http://schemas.microsoft.com/office/drawing/2014/main" id="{899E4A02-4A3A-4E69-ADA7-E633D448E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3697" y="2751597"/>
            <a:ext cx="698856" cy="698856"/>
          </a:xfrm>
          <a:prstGeom prst="rect">
            <a:avLst/>
          </a:prstGeom>
        </p:spPr>
      </p:pic>
      <p:sp>
        <p:nvSpPr>
          <p:cNvPr id="15" name="타원 11">
            <a:extLst>
              <a:ext uri="{FF2B5EF4-FFF2-40B4-BE49-F238E27FC236}">
                <a16:creationId xmlns:a16="http://schemas.microsoft.com/office/drawing/2014/main" id="{8FDACE1E-65D8-4053-BD9D-B0FD9AD09DAE}"/>
              </a:ext>
            </a:extLst>
          </p:cNvPr>
          <p:cNvSpPr/>
          <p:nvPr/>
        </p:nvSpPr>
        <p:spPr>
          <a:xfrm>
            <a:off x="584194" y="3874330"/>
            <a:ext cx="1131551" cy="1131551"/>
          </a:xfrm>
          <a:prstGeom prst="ellipse">
            <a:avLst/>
          </a:prstGeom>
          <a:solidFill>
            <a:schemeClr val="bg1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16" name="그룹 18">
            <a:extLst>
              <a:ext uri="{FF2B5EF4-FFF2-40B4-BE49-F238E27FC236}">
                <a16:creationId xmlns:a16="http://schemas.microsoft.com/office/drawing/2014/main" id="{7B85BBA2-4587-4DF8-9FE5-6F9F8AA0EB5C}"/>
              </a:ext>
            </a:extLst>
          </p:cNvPr>
          <p:cNvGrpSpPr/>
          <p:nvPr/>
        </p:nvGrpSpPr>
        <p:grpSpPr>
          <a:xfrm>
            <a:off x="894487" y="4170344"/>
            <a:ext cx="511634" cy="524832"/>
            <a:chOff x="2772242" y="1560385"/>
            <a:chExt cx="376198" cy="385905"/>
          </a:xfrm>
          <a:solidFill>
            <a:srgbClr val="F69000"/>
          </a:solidFill>
        </p:grpSpPr>
        <p:sp>
          <p:nvSpPr>
            <p:cNvPr id="17" name="자유형: 도형 19">
              <a:extLst>
                <a:ext uri="{FF2B5EF4-FFF2-40B4-BE49-F238E27FC236}">
                  <a16:creationId xmlns:a16="http://schemas.microsoft.com/office/drawing/2014/main" id="{212BBF87-82BF-4660-A398-2EE4D60C3E13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자유형: 도형 20">
              <a:extLst>
                <a:ext uri="{FF2B5EF4-FFF2-40B4-BE49-F238E27FC236}">
                  <a16:creationId xmlns:a16="http://schemas.microsoft.com/office/drawing/2014/main" id="{7E2F941D-706A-4737-A8FD-9805A68A23E4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자유형: 도형 21">
              <a:extLst>
                <a:ext uri="{FF2B5EF4-FFF2-40B4-BE49-F238E27FC236}">
                  <a16:creationId xmlns:a16="http://schemas.microsoft.com/office/drawing/2014/main" id="{317369A1-0AFA-443F-96C0-89372FCEDCDD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자유형: 도형 22">
              <a:extLst>
                <a:ext uri="{FF2B5EF4-FFF2-40B4-BE49-F238E27FC236}">
                  <a16:creationId xmlns:a16="http://schemas.microsoft.com/office/drawing/2014/main" id="{54DB74C8-832F-46FE-8A7A-ACB1097D4343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36C964A-91DE-41AA-AD52-8F279B78F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800" y="5189667"/>
            <a:ext cx="1131551" cy="11315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C63C7D-D514-44FB-A502-C7A28DF05AD4}"/>
              </a:ext>
            </a:extLst>
          </p:cNvPr>
          <p:cNvSpPr txBox="1"/>
          <p:nvPr/>
        </p:nvSpPr>
        <p:spPr>
          <a:xfrm>
            <a:off x="1669466" y="1624149"/>
            <a:ext cx="6098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Social stigma and discrimination</a:t>
            </a:r>
          </a:p>
          <a:p>
            <a:r>
              <a:rPr lang="en-US" sz="1800" b="1" kern="1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Mental health struggles </a:t>
            </a:r>
          </a:p>
          <a:p>
            <a:endParaRPr lang="el-GR" sz="1800" b="1" kern="10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175A17-2CC7-4C94-A445-4C42D2B2577B}"/>
              </a:ext>
            </a:extLst>
          </p:cNvPr>
          <p:cNvSpPr txBox="1"/>
          <p:nvPr/>
        </p:nvSpPr>
        <p:spPr>
          <a:xfrm>
            <a:off x="1791105" y="2693223"/>
            <a:ext cx="3660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kern="1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Hate crimes and violence</a:t>
            </a:r>
          </a:p>
          <a:p>
            <a:pPr algn="r"/>
            <a:r>
              <a:rPr lang="en-US" sz="1800" b="1" kern="1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Social rejection and lack of inclusive education</a:t>
            </a:r>
          </a:p>
          <a:p>
            <a:pPr algn="r"/>
            <a:endParaRPr lang="el-GR" sz="1800" b="1" kern="10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768FBA-5524-45A9-ADBF-9F7B7DF2939C}"/>
              </a:ext>
            </a:extLst>
          </p:cNvPr>
          <p:cNvSpPr txBox="1"/>
          <p:nvPr/>
        </p:nvSpPr>
        <p:spPr>
          <a:xfrm>
            <a:off x="1748077" y="4090972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Legal gaps and bureaucratic barriers</a:t>
            </a:r>
            <a:endParaRPr lang="el-GR" sz="1800" b="1" kern="10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kern="10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Healthcare discrimination</a:t>
            </a:r>
            <a:endParaRPr lang="el-GR" sz="1800" b="1" kern="10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Εικόνα 3">
            <a:extLst>
              <a:ext uri="{FF2B5EF4-FFF2-40B4-BE49-F238E27FC236}">
                <a16:creationId xmlns:a16="http://schemas.microsoft.com/office/drawing/2014/main" id="{D02E3897-993F-4D83-96CC-FEA32CC941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65" y="6169786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Εικόνα 6">
            <a:extLst>
              <a:ext uri="{FF2B5EF4-FFF2-40B4-BE49-F238E27FC236}">
                <a16:creationId xmlns:a16="http://schemas.microsoft.com/office/drawing/2014/main" id="{957AF7E2-D0CA-4297-80BD-1FE3832EF23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911" y="6149304"/>
            <a:ext cx="714477" cy="44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Εικόνα 7">
            <a:extLst>
              <a:ext uri="{FF2B5EF4-FFF2-40B4-BE49-F238E27FC236}">
                <a16:creationId xmlns:a16="http://schemas.microsoft.com/office/drawing/2014/main" id="{6CF55CC3-D7B8-4A36-A26B-9A40B5B4724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03" y="6131686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9E38B3-4686-8247-9625-49018D29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01" y="527276"/>
            <a:ext cx="9141397" cy="61555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Project’s Mission and Results</a:t>
            </a:r>
          </a:p>
        </p:txBody>
      </p:sp>
      <p:pic>
        <p:nvPicPr>
          <p:cNvPr id="7" name="그림 14">
            <a:extLst>
              <a:ext uri="{FF2B5EF4-FFF2-40B4-BE49-F238E27FC236}">
                <a16:creationId xmlns:a16="http://schemas.microsoft.com/office/drawing/2014/main" id="{27BE549F-EB5F-4135-AC15-316F7BC36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6" b="41679"/>
          <a:stretch/>
        </p:blipFill>
        <p:spPr>
          <a:xfrm>
            <a:off x="603258" y="3791919"/>
            <a:ext cx="1395785" cy="982525"/>
          </a:xfrm>
          <a:prstGeom prst="rect">
            <a:avLst/>
          </a:prstGeom>
        </p:spPr>
      </p:pic>
      <p:pic>
        <p:nvPicPr>
          <p:cNvPr id="8" name="그림 19">
            <a:extLst>
              <a:ext uri="{FF2B5EF4-FFF2-40B4-BE49-F238E27FC236}">
                <a16:creationId xmlns:a16="http://schemas.microsoft.com/office/drawing/2014/main" id="{4D8BB554-A55B-41BD-BEAE-FF6F3738D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7" r="-1" b="16352"/>
          <a:stretch/>
        </p:blipFill>
        <p:spPr>
          <a:xfrm>
            <a:off x="603258" y="1494226"/>
            <a:ext cx="922043" cy="1264078"/>
          </a:xfrm>
          <a:prstGeom prst="rect">
            <a:avLst/>
          </a:prstGeom>
        </p:spPr>
      </p:pic>
      <p:pic>
        <p:nvPicPr>
          <p:cNvPr id="9" name="그림 21">
            <a:extLst>
              <a:ext uri="{FF2B5EF4-FFF2-40B4-BE49-F238E27FC236}">
                <a16:creationId xmlns:a16="http://schemas.microsoft.com/office/drawing/2014/main" id="{DFC46CC7-56FC-4705-BF7C-9C095E146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5" t="22299" r="13196" b="30858"/>
          <a:stretch/>
        </p:blipFill>
        <p:spPr>
          <a:xfrm>
            <a:off x="5967929" y="3987202"/>
            <a:ext cx="2123733" cy="7078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736EB7-19B8-470B-A6F8-7279B8DF1B00}"/>
              </a:ext>
            </a:extLst>
          </p:cNvPr>
          <p:cNvSpPr txBox="1"/>
          <p:nvPr/>
        </p:nvSpPr>
        <p:spPr>
          <a:xfrm>
            <a:off x="1870747" y="1666878"/>
            <a:ext cx="2429933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2000" i="1">
                <a:solidFill>
                  <a:srgbClr val="3370FC"/>
                </a:solidFill>
                <a:latin typeface="+mj-lt"/>
              </a:defRPr>
            </a:lvl1pPr>
          </a:lstStyle>
          <a:p>
            <a:pPr algn="l"/>
            <a:r>
              <a:rPr lang="en-US" altLang="ko-KR" sz="2400" i="0" dirty="0">
                <a:solidFill>
                  <a:schemeClr val="bg2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Social and Employment (Re)Inclusion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D675B1-8674-4A04-8351-EAFBF483620A}"/>
              </a:ext>
            </a:extLst>
          </p:cNvPr>
          <p:cNvSpPr txBox="1"/>
          <p:nvPr/>
        </p:nvSpPr>
        <p:spPr>
          <a:xfrm>
            <a:off x="2074488" y="3836904"/>
            <a:ext cx="242993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2000" i="1">
                <a:solidFill>
                  <a:srgbClr val="3370FC"/>
                </a:solidFill>
                <a:latin typeface="+mj-lt"/>
              </a:defRPr>
            </a:lvl1pPr>
          </a:lstStyle>
          <a:p>
            <a:pPr algn="l"/>
            <a:r>
              <a:rPr lang="en-US" altLang="ko-KR" sz="2400" i="0" dirty="0">
                <a:solidFill>
                  <a:schemeClr val="bg2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Emancipation of the Individual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EE6DAB-F44C-4050-A0FE-1FB7F19E1869}"/>
              </a:ext>
            </a:extLst>
          </p:cNvPr>
          <p:cNvSpPr txBox="1"/>
          <p:nvPr/>
        </p:nvSpPr>
        <p:spPr>
          <a:xfrm>
            <a:off x="7687579" y="3918070"/>
            <a:ext cx="242993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2000" i="1">
                <a:solidFill>
                  <a:srgbClr val="3370FC"/>
                </a:solidFill>
                <a:latin typeface="+mj-lt"/>
              </a:defRPr>
            </a:lvl1pPr>
          </a:lstStyle>
          <a:p>
            <a:pPr algn="r"/>
            <a:r>
              <a:rPr lang="en-US" altLang="ko-KR" sz="2400" i="0" dirty="0">
                <a:solidFill>
                  <a:schemeClr val="bg2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Combating Social Exclusion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1757CB-1C82-48C0-8751-D10798D677AA}"/>
              </a:ext>
            </a:extLst>
          </p:cNvPr>
          <p:cNvSpPr txBox="1"/>
          <p:nvPr/>
        </p:nvSpPr>
        <p:spPr>
          <a:xfrm>
            <a:off x="7687578" y="1787123"/>
            <a:ext cx="2429933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2000" i="1">
                <a:solidFill>
                  <a:srgbClr val="3370FC"/>
                </a:solidFill>
                <a:latin typeface="+mj-lt"/>
              </a:defRPr>
            </a:lvl1pPr>
          </a:lstStyle>
          <a:p>
            <a:pPr algn="r"/>
            <a:r>
              <a:rPr lang="en-US" altLang="ko-KR" sz="2400" i="0" dirty="0">
                <a:solidFill>
                  <a:schemeClr val="bg2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Strengthening social cohesion and inclusion</a:t>
            </a:r>
          </a:p>
        </p:txBody>
      </p:sp>
      <p:pic>
        <p:nvPicPr>
          <p:cNvPr id="18" name="그림 14">
            <a:extLst>
              <a:ext uri="{FF2B5EF4-FFF2-40B4-BE49-F238E27FC236}">
                <a16:creationId xmlns:a16="http://schemas.microsoft.com/office/drawing/2014/main" id="{763F7470-DA31-4BFD-8EF9-D5CA3B7DF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26" b="41679"/>
          <a:stretch/>
        </p:blipFill>
        <p:spPr>
          <a:xfrm>
            <a:off x="6291793" y="1848678"/>
            <a:ext cx="1395785" cy="982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BD5F95-DAE5-4BE3-BD56-C9E2A9732F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57" t="22061" r="25086" b="18052"/>
          <a:stretch/>
        </p:blipFill>
        <p:spPr>
          <a:xfrm>
            <a:off x="3505549" y="5104986"/>
            <a:ext cx="1395785" cy="1475392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F80FCF-9F3B-41C7-B725-38811B3497E9}"/>
              </a:ext>
            </a:extLst>
          </p:cNvPr>
          <p:cNvSpPr txBox="1"/>
          <p:nvPr/>
        </p:nvSpPr>
        <p:spPr>
          <a:xfrm>
            <a:off x="4970510" y="5242518"/>
            <a:ext cx="2429933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 algn="ctr">
              <a:defRPr sz="2000" i="1">
                <a:solidFill>
                  <a:srgbClr val="3370FC"/>
                </a:solidFill>
                <a:latin typeface="+mj-lt"/>
              </a:defRPr>
            </a:lvl1pPr>
          </a:lstStyle>
          <a:p>
            <a:pPr algn="l"/>
            <a:r>
              <a:rPr lang="en-US" altLang="ko-KR" sz="2400" i="0" dirty="0">
                <a:solidFill>
                  <a:schemeClr val="bg2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Safe Semi-Independent living house</a:t>
            </a:r>
          </a:p>
        </p:txBody>
      </p:sp>
      <p:pic>
        <p:nvPicPr>
          <p:cNvPr id="26" name="Εικόνα 3">
            <a:extLst>
              <a:ext uri="{FF2B5EF4-FFF2-40B4-BE49-F238E27FC236}">
                <a16:creationId xmlns:a16="http://schemas.microsoft.com/office/drawing/2014/main" id="{7143483C-C6C7-42FD-B361-C29A2A5919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88608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Εικόνα 6">
            <a:extLst>
              <a:ext uri="{FF2B5EF4-FFF2-40B4-BE49-F238E27FC236}">
                <a16:creationId xmlns:a16="http://schemas.microsoft.com/office/drawing/2014/main" id="{83F5018D-FBDD-464D-A250-E618B80F43F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109" y="6388608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Εικόνα 7">
            <a:extLst>
              <a:ext uri="{FF2B5EF4-FFF2-40B4-BE49-F238E27FC236}">
                <a16:creationId xmlns:a16="http://schemas.microsoft.com/office/drawing/2014/main" id="{5AF06C40-B995-4393-B420-C814CA0BEA9F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13" y="6388608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5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18400"/>
            <a:ext cx="10591800" cy="646332"/>
          </a:xfrm>
        </p:spPr>
        <p:txBody>
          <a:bodyPr/>
          <a:lstStyle/>
          <a:p>
            <a:r>
              <a:rPr lang="en-US" dirty="0"/>
              <a:t>Service Flow</a:t>
            </a:r>
          </a:p>
        </p:txBody>
      </p:sp>
      <p:graphicFrame>
        <p:nvGraphicFramePr>
          <p:cNvPr id="18" name="Group 85">
            <a:extLst>
              <a:ext uri="{FF2B5EF4-FFF2-40B4-BE49-F238E27FC236}">
                <a16:creationId xmlns:a16="http://schemas.microsoft.com/office/drawing/2014/main" id="{14BC0987-DF66-4F47-953D-7A5171CA5B01}"/>
              </a:ext>
            </a:extLst>
          </p:cNvPr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1534586441"/>
              </p:ext>
            </p:extLst>
          </p:nvPr>
        </p:nvGraphicFramePr>
        <p:xfrm>
          <a:off x="704228" y="964732"/>
          <a:ext cx="10440849" cy="5029200"/>
        </p:xfrm>
        <a:graphic>
          <a:graphicData uri="http://schemas.openxmlformats.org/drawingml/2006/table">
            <a:tbl>
              <a:tblPr firstRow="1"/>
              <a:tblGrid>
                <a:gridCol w="348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0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8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Support Helpline 11030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Psychosocial Support Unit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Semi-Independent Living Housing Unit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57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confidential, easily accessible entry point into the </a:t>
                      </a:r>
                      <a:r>
                        <a:rPr kumimoji="0" lang="en-US" sz="16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r>
                        <a:rPr kumimoji="0" lang="en-US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offering:</a:t>
                      </a:r>
                      <a:endParaRPr kumimoji="0" lang="el-GR" sz="16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11354E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Psychological and psychosocial support</a:t>
                      </a:r>
                      <a:endParaRPr kumimoji="0" lang="el-GR" sz="16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11354E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Anonymous information, referrals, and guidance</a:t>
                      </a:r>
                      <a:endParaRPr kumimoji="0" lang="el-GR" sz="16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11354E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safe space to report violence or discrimination based on gender identity or sexual orientation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Available for POCs of the LGBTQIA+ community, family members and persons who seek information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Emotional  and psychosocial support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Helps people navigate public services and access their legal rights 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Supports networking with other social and legal service providers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cs typeface="Times New Roman" panose="02020603050405020304" pitchFamily="18" charset="0"/>
                        </a:rPr>
                        <a:t>Supports beneficiaries in the process of   gaining access to  the services of the Semi-independent Housing Unit or other better fitting alternatives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Short-term housing and tailored support to LGBTQIA+ adults (18+) who are: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Homeless or at risk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Living in unsafe/inadequate housing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Key focus areas: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Safety, stability, psychosocial support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Healthcare, access to legal aid, vocational training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srgbClr val="11354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Sustainable paths to employment and autonomy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Εικόνα 3">
            <a:extLst>
              <a:ext uri="{FF2B5EF4-FFF2-40B4-BE49-F238E27FC236}">
                <a16:creationId xmlns:a16="http://schemas.microsoft.com/office/drawing/2014/main" id="{91097B9C-E505-4E3D-A0AC-C9B036DBE2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74" y="6403684"/>
            <a:ext cx="1901195" cy="35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6">
            <a:extLst>
              <a:ext uri="{FF2B5EF4-FFF2-40B4-BE49-F238E27FC236}">
                <a16:creationId xmlns:a16="http://schemas.microsoft.com/office/drawing/2014/main" id="{44F179C7-3160-41CA-971F-7DD440B1AD8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39" y="6409512"/>
            <a:ext cx="686119" cy="42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Εικόνα 7">
            <a:extLst>
              <a:ext uri="{FF2B5EF4-FFF2-40B4-BE49-F238E27FC236}">
                <a16:creationId xmlns:a16="http://schemas.microsoft.com/office/drawing/2014/main" id="{F23AD24C-9B00-4BB6-B918-2FED9ABF469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11" y="6411342"/>
            <a:ext cx="956167" cy="446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6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18400"/>
            <a:ext cx="10591800" cy="646332"/>
          </a:xfrm>
        </p:spPr>
        <p:txBody>
          <a:bodyPr/>
          <a:lstStyle/>
          <a:p>
            <a:r>
              <a:rPr lang="en-US" dirty="0"/>
              <a:t>Key Results 4/2026</a:t>
            </a:r>
          </a:p>
        </p:txBody>
      </p:sp>
      <p:graphicFrame>
        <p:nvGraphicFramePr>
          <p:cNvPr id="18" name="Group 85">
            <a:extLst>
              <a:ext uri="{FF2B5EF4-FFF2-40B4-BE49-F238E27FC236}">
                <a16:creationId xmlns:a16="http://schemas.microsoft.com/office/drawing/2014/main" id="{14BC0987-DF66-4F47-953D-7A5171CA5B01}"/>
              </a:ext>
            </a:extLst>
          </p:cNvPr>
          <p:cNvGraphicFramePr>
            <a:graphicFrameLocks noGrp="1"/>
          </p:cNvGraphicFramePr>
          <p:nvPr>
            <p:ph type="tbl" sz="quarter" idx="12"/>
            <p:extLst>
              <p:ext uri="{D42A27DB-BD31-4B8C-83A1-F6EECF244321}">
                <p14:modId xmlns:p14="http://schemas.microsoft.com/office/powerpoint/2010/main" val="431755371"/>
              </p:ext>
            </p:extLst>
          </p:nvPr>
        </p:nvGraphicFramePr>
        <p:xfrm>
          <a:off x="704228" y="964732"/>
          <a:ext cx="10440849" cy="1066800"/>
        </p:xfrm>
        <a:graphic>
          <a:graphicData uri="http://schemas.openxmlformats.org/drawingml/2006/table">
            <a:tbl>
              <a:tblPr firstRow="1"/>
              <a:tblGrid>
                <a:gridCol w="348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0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8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Support Helpline 11030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Psychosocial Support Unit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Semi-Independent Living Housing Unit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85">
            <a:extLst>
              <a:ext uri="{FF2B5EF4-FFF2-40B4-BE49-F238E27FC236}">
                <a16:creationId xmlns:a16="http://schemas.microsoft.com/office/drawing/2014/main" id="{D14E7403-475C-47CA-8E22-36D387226E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187114"/>
              </p:ext>
            </p:extLst>
          </p:nvPr>
        </p:nvGraphicFramePr>
        <p:xfrm>
          <a:off x="704227" y="2031532"/>
          <a:ext cx="10440849" cy="1066800"/>
        </p:xfrm>
        <a:graphic>
          <a:graphicData uri="http://schemas.openxmlformats.org/drawingml/2006/table">
            <a:tbl>
              <a:tblPr firstRow="1"/>
              <a:tblGrid>
                <a:gridCol w="3480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0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8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200+ Helpline interactions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90+ POCs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400+ psychosocial sessions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24 Individuals provided with housing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3CAD6238-4291-4AA1-AF89-35B5A8BAEE2F}"/>
              </a:ext>
            </a:extLst>
          </p:cNvPr>
          <p:cNvSpPr txBox="1">
            <a:spLocks/>
          </p:cNvSpPr>
          <p:nvPr/>
        </p:nvSpPr>
        <p:spPr>
          <a:xfrm>
            <a:off x="704227" y="3224632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40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Connection to NOSTOS’ employment services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367D976-FC76-48F8-81BA-C87905D34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598634"/>
              </p:ext>
            </p:extLst>
          </p:nvPr>
        </p:nvGraphicFramePr>
        <p:xfrm>
          <a:off x="1627963" y="196071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Εικόνα 3">
            <a:extLst>
              <a:ext uri="{FF2B5EF4-FFF2-40B4-BE49-F238E27FC236}">
                <a16:creationId xmlns:a16="http://schemas.microsoft.com/office/drawing/2014/main" id="{E5E7793E-7EE8-4948-8543-09E044BA1DF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03" y="5534307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6">
            <a:extLst>
              <a:ext uri="{FF2B5EF4-FFF2-40B4-BE49-F238E27FC236}">
                <a16:creationId xmlns:a16="http://schemas.microsoft.com/office/drawing/2014/main" id="{E57D760F-E370-4E5D-B7E2-4421805518F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44" y="5533642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7">
            <a:extLst>
              <a:ext uri="{FF2B5EF4-FFF2-40B4-BE49-F238E27FC236}">
                <a16:creationId xmlns:a16="http://schemas.microsoft.com/office/drawing/2014/main" id="{46C1AA8B-57D7-45AC-BCF6-B9367BC905B3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013" y="5509728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15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/>
          <a:lstStyle/>
          <a:p>
            <a:r>
              <a:rPr lang="en-US" dirty="0"/>
              <a:t>Interesting facts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904999"/>
            <a:ext cx="6477000" cy="40982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The uniqueness of the Project relies to:</a:t>
            </a:r>
          </a:p>
          <a:p>
            <a:pPr lvl="1"/>
            <a:r>
              <a:rPr lang="en-US" dirty="0"/>
              <a:t>NOSTOS’ 30 years of experience in social services based on community needs</a:t>
            </a:r>
          </a:p>
          <a:p>
            <a:pPr lvl="1"/>
            <a:r>
              <a:rPr lang="en-US" dirty="0"/>
              <a:t>Integrated support model: Safe Housing combined with psychosocial and legal support towards independence.</a:t>
            </a:r>
          </a:p>
          <a:p>
            <a:pPr lvl="1"/>
            <a:r>
              <a:rPr lang="en-US" dirty="0"/>
              <a:t>Cultural and institutional support: Promoting access to inclusive healthcare, including mental health services.</a:t>
            </a:r>
          </a:p>
          <a:p>
            <a:pPr lvl="1"/>
            <a:r>
              <a:rPr lang="en-US" dirty="0"/>
              <a:t>Awareness-building: Conducting workshops awareness raising for the community and employers</a:t>
            </a:r>
          </a:p>
          <a:p>
            <a:pPr lvl="1"/>
            <a:r>
              <a:rPr lang="en-US" dirty="0"/>
              <a:t>Ongoing support: Follow-up care after residents exit the </a:t>
            </a:r>
            <a:r>
              <a:rPr lang="en-US" dirty="0" err="1"/>
              <a:t>programme</a:t>
            </a:r>
            <a:r>
              <a:rPr lang="en-US" dirty="0"/>
              <a:t> to help sustain independence.</a:t>
            </a:r>
          </a:p>
          <a:p>
            <a:pPr lvl="1"/>
            <a:r>
              <a:rPr lang="en-US" dirty="0"/>
              <a:t>Inclusive reach out.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DE52BA5-2639-48BE-B0F0-4EDD7A270E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77" y="6142039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6">
            <a:extLst>
              <a:ext uri="{FF2B5EF4-FFF2-40B4-BE49-F238E27FC236}">
                <a16:creationId xmlns:a16="http://schemas.microsoft.com/office/drawing/2014/main" id="{364BBAE6-5229-44F3-917E-03F06F539F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86" y="6142039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7">
            <a:extLst>
              <a:ext uri="{FF2B5EF4-FFF2-40B4-BE49-F238E27FC236}">
                <a16:creationId xmlns:a16="http://schemas.microsoft.com/office/drawing/2014/main" id="{05125461-21B4-47D6-A6B4-36AD47A3DC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290" y="6142039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18C6B5-87AC-4DA5-94CA-6E092A6A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38873"/>
            <a:ext cx="10591800" cy="646332"/>
          </a:xfrm>
        </p:spPr>
        <p:txBody>
          <a:bodyPr/>
          <a:lstStyle/>
          <a:p>
            <a:pPr algn="ctr"/>
            <a:r>
              <a:rPr lang="en-US" dirty="0"/>
              <a:t>Key People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6F52EDA-7F85-46DD-9A9E-95E0E3EC3F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085766"/>
            <a:ext cx="10667999" cy="1060185"/>
          </a:xfrm>
        </p:spPr>
        <p:txBody>
          <a:bodyPr/>
          <a:lstStyle/>
          <a:p>
            <a:pPr algn="ctr"/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NOSTOS’ team consists of professionals with experience in the field of the LGBTQI+ community.</a:t>
            </a:r>
          </a:p>
          <a:p>
            <a:pPr algn="ctr"/>
            <a:r>
              <a:rPr lang="en-US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Team building was strengthened through a series of structured activities and interactive workshops, enhancing collaboration, communication and team cohesion.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AE7DE-0C21-4FAC-9B5C-D08B3008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216" y="2145952"/>
            <a:ext cx="5084416" cy="3815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1D415-55EC-4F0E-A30E-8014CEC5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148055"/>
            <a:ext cx="5084415" cy="3813311"/>
          </a:xfrm>
          <a:prstGeom prst="rect">
            <a:avLst/>
          </a:prstGeom>
        </p:spPr>
      </p:pic>
      <p:pic>
        <p:nvPicPr>
          <p:cNvPr id="15" name="Εικόνα 3">
            <a:extLst>
              <a:ext uri="{FF2B5EF4-FFF2-40B4-BE49-F238E27FC236}">
                <a16:creationId xmlns:a16="http://schemas.microsoft.com/office/drawing/2014/main" id="{EED8B2EA-CB45-4A7A-9724-468FB8BC706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6" y="6374346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Εικόνα 6">
            <a:extLst>
              <a:ext uri="{FF2B5EF4-FFF2-40B4-BE49-F238E27FC236}">
                <a16:creationId xmlns:a16="http://schemas.microsoft.com/office/drawing/2014/main" id="{1B21FC06-336F-4EFA-8388-10396B889B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65" y="6374346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Εικόνα 7">
            <a:extLst>
              <a:ext uri="{FF2B5EF4-FFF2-40B4-BE49-F238E27FC236}">
                <a16:creationId xmlns:a16="http://schemas.microsoft.com/office/drawing/2014/main" id="{A2F12312-29A5-4691-B7BF-90C57748A33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69" y="6374346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97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8B51BF-780C-45D4-A1D0-32D55EA0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3"/>
            <a:ext cx="5675745" cy="1189038"/>
          </a:xfrm>
        </p:spPr>
        <p:txBody>
          <a:bodyPr/>
          <a:lstStyle/>
          <a:p>
            <a:r>
              <a:rPr lang="en-US" dirty="0"/>
              <a:t>Publicity &amp; Collaborations</a:t>
            </a:r>
          </a:p>
        </p:txBody>
      </p:sp>
      <p:sp>
        <p:nvSpPr>
          <p:cNvPr id="9219" name="Rectangle 8">
            <a:extLst>
              <a:ext uri="{FF2B5EF4-FFF2-40B4-BE49-F238E27FC236}">
                <a16:creationId xmlns:a16="http://schemas.microsoft.com/office/drawing/2014/main" id="{A17D04F1-4318-4DD6-B27E-D66AE4D426B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1400" dirty="0"/>
              <a:t>Individuals can be informed for the project via NOSTOS’ website </a:t>
            </a:r>
            <a:r>
              <a:rPr lang="el-GR" sz="1400" dirty="0">
                <a:hlinkClick r:id="rId3"/>
              </a:rPr>
              <a:t>ΣΤΕΓΑΣΗ ΚΑΙ ΥΠΟΣΤΗΡΙΞΗ ΑΤΟΜΩΝ ΠΟΥ ΑΝΗΚΟΥΝ ΣΤΗ ΛΟΑΤΚΙ + ΚΟΙΝΟΤΗΤΑ - ΕΚΠΟΣΠΟ Νόστος</a:t>
            </a:r>
            <a:endParaRPr lang="en-US" altLang="en-US" sz="1400" dirty="0"/>
          </a:p>
          <a:p>
            <a:r>
              <a:rPr lang="en-US" altLang="en-US" sz="1400" dirty="0"/>
              <a:t>and Projects website </a:t>
            </a:r>
            <a:r>
              <a:rPr lang="el-GR" sz="1400" dirty="0">
                <a:hlinkClick r:id="rId3"/>
              </a:rPr>
              <a:t>ΣΤΕΓΑΣΗ ΚΑΙ ΥΠΟΣΤΗΡΙΞΗ ΑΤΟΜΩΝ ΠΟΥ ΑΝΗΚΟΥΝ ΣΤΗ ΛΟΑΤΚΙ + ΚΟΙΝΟΤΗΤΑ - ΕΚΠΟΣΠΟ Νόστος</a:t>
            </a:r>
            <a:endParaRPr lang="en-US" altLang="en-US" sz="1400" dirty="0"/>
          </a:p>
          <a:p>
            <a:r>
              <a:rPr lang="en-US" altLang="en-US" sz="1400" dirty="0"/>
              <a:t>The project’s visibility was initiated through strategic collaborations and targeted outreach actions, including media coverage (LIFO – Proud Seniors) and engagement with key institutional stakeholders (Municipalities, Ministry of Social Cohesion and Family etc.)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B5DF38E-3089-4A54-A794-AAC73B5CAA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123" b="7123"/>
          <a:stretch>
            <a:fillRect/>
          </a:stretch>
        </p:blipFill>
        <p:spPr>
          <a:xfrm>
            <a:off x="6858000" y="3290454"/>
            <a:ext cx="4572000" cy="236220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89EBF5-F4BF-490F-9504-57291E1F39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441" b="2441"/>
          <a:stretch>
            <a:fillRect/>
          </a:stretch>
        </p:blipFill>
        <p:spPr>
          <a:xfrm>
            <a:off x="6858000" y="723900"/>
            <a:ext cx="4572000" cy="2362200"/>
          </a:xfrm>
        </p:spPr>
      </p:pic>
      <p:pic>
        <p:nvPicPr>
          <p:cNvPr id="10" name="Εικόνα 3">
            <a:extLst>
              <a:ext uri="{FF2B5EF4-FFF2-40B4-BE49-F238E27FC236}">
                <a16:creationId xmlns:a16="http://schemas.microsoft.com/office/drawing/2014/main" id="{FC8C8104-7186-4FD6-9334-860F716DABB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9" y="5460884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6">
            <a:extLst>
              <a:ext uri="{FF2B5EF4-FFF2-40B4-BE49-F238E27FC236}">
                <a16:creationId xmlns:a16="http://schemas.microsoft.com/office/drawing/2014/main" id="{51CE34CD-FA69-4937-BED9-29983981A81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28" y="5460884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Εικόνα 7">
            <a:extLst>
              <a:ext uri="{FF2B5EF4-FFF2-40B4-BE49-F238E27FC236}">
                <a16:creationId xmlns:a16="http://schemas.microsoft.com/office/drawing/2014/main" id="{39FF8B4E-84B6-4393-BECB-F3E28D5A1464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32" y="5460884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02AD8E-4C7C-4A1B-89B1-9A0997F4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6477000" cy="1189038"/>
          </a:xfrm>
        </p:spPr>
        <p:txBody>
          <a:bodyPr/>
          <a:lstStyle/>
          <a:p>
            <a:r>
              <a:rPr lang="en-US" dirty="0"/>
              <a:t>Networking, Awareness Raising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A8ACB1-6D36-496B-91DD-D1C3128C1C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2017644"/>
          </a:xfrm>
        </p:spPr>
        <p:txBody>
          <a:bodyPr/>
          <a:lstStyle/>
          <a:p>
            <a:pPr algn="just"/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Throughout the duration of the project, systematic networking and information meetings are held with Community Centers, Day Centers, Social Services of hospitals and municipalities, Citizen Service </a:t>
            </a:r>
            <a:r>
              <a:rPr lang="en-US" sz="1800" b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Centres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(KEP), municipal authorities in the Attica Region, public services, IEK- vocational institutes, universities and student counselling/support offices in higher education, Second Chance Schools, as well as LGBTQI+ community groups and organizations.</a:t>
            </a:r>
            <a:endParaRPr lang="el-GR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00C8703-2F98-4706-B10F-FA49865637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" y="6239350"/>
            <a:ext cx="2058670" cy="38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6">
            <a:extLst>
              <a:ext uri="{FF2B5EF4-FFF2-40B4-BE49-F238E27FC236}">
                <a16:creationId xmlns:a16="http://schemas.microsoft.com/office/drawing/2014/main" id="{B8F8450E-910A-4F91-AAE7-E1D6F65D67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83" y="6239350"/>
            <a:ext cx="742950" cy="45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7">
            <a:extLst>
              <a:ext uri="{FF2B5EF4-FFF2-40B4-BE49-F238E27FC236}">
                <a16:creationId xmlns:a16="http://schemas.microsoft.com/office/drawing/2014/main" id="{ABC505B7-1718-43CF-957D-A583BC37EB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087" y="6239350"/>
            <a:ext cx="1035366" cy="483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794402-D476-4C0A-8953-D7E5D3D97C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A6AD0CE-C3A1-49ED-84DB-B51D7D3B27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32A503-7E2B-48A7-A1A4-FEB996769C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LGBTQIA Pride Month presentation</Template>
  <TotalTime>198</TotalTime>
  <Words>840</Words>
  <Application>Microsoft Office PowerPoint</Application>
  <PresentationFormat>Widescreen</PresentationFormat>
  <Paragraphs>117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Segoe UI</vt:lpstr>
      <vt:lpstr>Times New Roman</vt:lpstr>
      <vt:lpstr>Office Theme</vt:lpstr>
      <vt:lpstr>Housing and Support to POCs of the LGBTQIA+ Community</vt:lpstr>
      <vt:lpstr>Key Challenges in Greece</vt:lpstr>
      <vt:lpstr>Project’s Mission and Results</vt:lpstr>
      <vt:lpstr>Service Flow</vt:lpstr>
      <vt:lpstr>Key Results 4/2026</vt:lpstr>
      <vt:lpstr>Interesting facts </vt:lpstr>
      <vt:lpstr>Key People</vt:lpstr>
      <vt:lpstr>Publicity &amp; Collaborations</vt:lpstr>
      <vt:lpstr>Networking, Awareness Raising</vt:lpstr>
      <vt:lpstr>Most Memorable Moments</vt:lpstr>
      <vt:lpstr>Motivational Beneficiaries’ Quotes</vt:lpstr>
      <vt:lpstr>Links Mentioned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and Support to POCs of the LGBTQIA+ Community</dc:title>
  <dc:subject/>
  <dc:creator>Athina KONSTANTOULA</dc:creator>
  <cp:keywords/>
  <dc:description/>
  <cp:lastModifiedBy>Athina KONSTANTOULA</cp:lastModifiedBy>
  <cp:revision>23</cp:revision>
  <dcterms:created xsi:type="dcterms:W3CDTF">2026-04-21T11:58:10Z</dcterms:created>
  <dcterms:modified xsi:type="dcterms:W3CDTF">2026-04-21T15:16:16Z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